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82" r:id="rId2"/>
    <p:sldId id="276" r:id="rId3"/>
    <p:sldId id="278" r:id="rId4"/>
    <p:sldId id="267" r:id="rId5"/>
    <p:sldId id="279" r:id="rId6"/>
    <p:sldId id="262" r:id="rId7"/>
    <p:sldId id="263" r:id="rId8"/>
    <p:sldId id="264" r:id="rId9"/>
    <p:sldId id="265" r:id="rId10"/>
    <p:sldId id="266" r:id="rId11"/>
    <p:sldId id="275" r:id="rId12"/>
    <p:sldId id="280" r:id="rId13"/>
    <p:sldId id="268" r:id="rId14"/>
    <p:sldId id="269" r:id="rId15"/>
    <p:sldId id="272" r:id="rId16"/>
    <p:sldId id="274" r:id="rId17"/>
    <p:sldId id="273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8FC1-C258-4195-B264-59F98F41C9C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3491-8D36-4A89-A5D5-235230A02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573189-401B-4D78-8155-E1CE420F179D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CCDF6-26F4-4F9B-8AE2-5A7BB9C3FA79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A3491-8D36-4A89-A5D5-235230A02D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667954-6C54-4C7F-9313-D931118F317E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EF462-CE3A-4916-932C-0F284E5134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429264"/>
            <a:ext cx="8964613" cy="1223962"/>
          </a:xfrm>
          <a:effectLst>
            <a:outerShdw dist="35921" dir="2700000" algn="ctr" rotWithShape="0">
              <a:srgbClr val="FFFF00"/>
            </a:outerShdw>
          </a:effectLst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Работу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подготовила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методист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по информационным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технологиям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Зинченко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Е. В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57148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МОУ Матвеево – Курганская СОШ №1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Школьная информационная служба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0" y="2357430"/>
            <a:ext cx="6143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Алгебра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9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классе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2" descr="H:\учителя1\foto\zin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1928826" cy="2554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H:\gif\Компьютер\000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000636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учителя1\фото 22 078.jpg"/>
          <p:cNvPicPr>
            <a:picLocks noChangeAspect="1" noChangeArrowheads="1"/>
          </p:cNvPicPr>
          <p:nvPr/>
        </p:nvPicPr>
        <p:blipFill>
          <a:blip r:embed="rId5" cstate="print"/>
          <a:srcRect l="9059" r="30836"/>
          <a:stretch>
            <a:fillRect/>
          </a:stretch>
        </p:blipFill>
        <p:spPr bwMode="auto">
          <a:xfrm>
            <a:off x="6143636" y="2000240"/>
            <a:ext cx="2643206" cy="3297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Й</a:t>
            </a:r>
            <a:endParaRPr lang="ru-RU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285728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285728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pic>
        <p:nvPicPr>
          <p:cNvPr id="16" name="Picture 7" descr="G:\Scan0005.tif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1928794" y="2214554"/>
            <a:ext cx="5073891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2910" y="584233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1)		2)		3)		4)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Укажите номер графика чётной функции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Р</a:t>
            </a:r>
            <a:endParaRPr lang="ru-RU" sz="6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4414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П</a:t>
            </a:r>
            <a:endParaRPr lang="ru-RU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Я</a:t>
            </a:r>
            <a:endParaRPr lang="ru-RU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3611 -0.7875 " pathEditMode="relative" ptsTypes="AA">
                                      <p:cBhvr>
                                        <p:cTn id="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03350" y="5300663"/>
            <a:ext cx="6553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 ЭЙЛЕР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(1707-1783)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8435" name="Picture 5" descr="эй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400550" cy="4897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003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Степенная функция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500174"/>
            <a:ext cx="5434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 натуральным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показателем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286124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это функция вида          , где </a:t>
            </a:r>
            <a:r>
              <a:rPr lang="en-US" sz="4000" b="1" dirty="0" smtClean="0"/>
              <a:t>n=1, 2, 3, 4, 5….</a:t>
            </a:r>
            <a:r>
              <a:rPr lang="ru-RU" sz="4000" b="1" dirty="0" smtClean="0"/>
              <a:t>  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214942" y="3286124"/>
          <a:ext cx="1309697" cy="714380"/>
        </p:xfrm>
        <a:graphic>
          <a:graphicData uri="http://schemas.openxmlformats.org/presentationml/2006/ole">
            <p:oleObj spid="_x0000_s49154" name="Формула" r:id="rId3" imgW="419040" imgH="228600" progId="Equation.3">
              <p:embed/>
            </p:oleObj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428604"/>
          <a:ext cx="8715440" cy="6291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8"/>
                <a:gridCol w="1857388"/>
                <a:gridCol w="2214578"/>
                <a:gridCol w="2043128"/>
                <a:gridCol w="1743088"/>
              </a:tblGrid>
              <a:tr h="88547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Вид функции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Название функции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График функции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графика функции</a:t>
                      </a:r>
                      <a:endParaRPr lang="ru-RU" b="1" dirty="0"/>
                    </a:p>
                  </a:txBody>
                  <a:tcPr/>
                </a:tc>
              </a:tr>
              <a:tr h="16277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40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4805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1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143512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3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357562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2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у = </a:t>
            </a:r>
            <a:r>
              <a:rPr lang="ru-RU" sz="3600" b="1" dirty="0" err="1" smtClean="0">
                <a:latin typeface="Comic Sans MS" pitchFamily="66" charset="0"/>
              </a:rPr>
              <a:t>х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357562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у = х</a:t>
            </a:r>
            <a:r>
              <a:rPr lang="ru-RU" sz="3600" b="1" baseline="30000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ru-RU" sz="36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143512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у = х</a:t>
            </a:r>
            <a:r>
              <a:rPr lang="ru-RU" sz="3600" b="1" baseline="30000" dirty="0" smtClean="0">
                <a:latin typeface="Comic Sans MS" pitchFamily="66" charset="0"/>
                <a:cs typeface="Times New Roman" pitchFamily="18" charset="0"/>
              </a:rPr>
              <a:t>3</a:t>
            </a:r>
            <a:endParaRPr lang="ru-RU" sz="36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92880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линейная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42900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квадратичная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53578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кубическая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35782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кубическая парабола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357187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парабола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192880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прямая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32398" t="33734" r="31604" b="26578"/>
          <a:stretch>
            <a:fillRect/>
          </a:stretch>
        </p:blipFill>
        <p:spPr bwMode="auto">
          <a:xfrm>
            <a:off x="5214941" y="1428736"/>
            <a:ext cx="19502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 l="33984" t="13566" r="33789" b="40891"/>
          <a:stretch>
            <a:fillRect/>
          </a:stretch>
        </p:blipFill>
        <p:spPr bwMode="auto">
          <a:xfrm>
            <a:off x="5214941" y="3000372"/>
            <a:ext cx="192274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 l="35352" t="14147" r="37109" b="7364"/>
          <a:stretch>
            <a:fillRect/>
          </a:stretch>
        </p:blipFill>
        <p:spPr bwMode="auto">
          <a:xfrm>
            <a:off x="5214942" y="4786322"/>
            <a:ext cx="1857388" cy="18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071546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Пусть </a:t>
            </a:r>
            <a:r>
              <a:rPr lang="en-US" sz="4800" b="1" dirty="0" smtClean="0">
                <a:latin typeface="Comic Sans MS" pitchFamily="66" charset="0"/>
              </a:rPr>
              <a:t>n</a:t>
            </a:r>
            <a:r>
              <a:rPr lang="ru-RU" sz="4800" b="1" dirty="0" smtClean="0">
                <a:latin typeface="Comic Sans MS" pitchFamily="66" charset="0"/>
              </a:rPr>
              <a:t> = 2, 4, 6, …. 2</a:t>
            </a:r>
            <a:r>
              <a:rPr lang="en-US" sz="4800" b="1" dirty="0" smtClean="0">
                <a:latin typeface="Comic Sans MS" pitchFamily="66" charset="0"/>
              </a:rPr>
              <a:t>n</a:t>
            </a:r>
          </a:p>
          <a:p>
            <a:endParaRPr lang="en-US" sz="4800" b="1" dirty="0" smtClean="0">
              <a:latin typeface="Comic Sans MS" pitchFamily="66" charset="0"/>
            </a:endParaRPr>
          </a:p>
          <a:p>
            <a:r>
              <a:rPr lang="ru-RU" sz="4800" b="1" dirty="0" smtClean="0">
                <a:latin typeface="Comic Sans MS" pitchFamily="66" charset="0"/>
              </a:rPr>
              <a:t>Функция  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у = х</a:t>
            </a:r>
            <a:r>
              <a:rPr lang="ru-RU" sz="48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800" b="1" baseline="30000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r"/>
            <a:endParaRPr lang="ru-RU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(2</a:t>
            </a: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 – четное число) </a:t>
            </a:r>
          </a:p>
          <a:p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l="31418" t="13250" r="31567" b="37250"/>
          <a:stretch>
            <a:fillRect/>
          </a:stretch>
        </p:blipFill>
        <p:spPr bwMode="auto">
          <a:xfrm>
            <a:off x="1000100" y="1357298"/>
            <a:ext cx="504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/>
          <a:srcRect l="31418" t="13500" r="31593" b="37000"/>
          <a:stretch>
            <a:fillRect/>
          </a:stretch>
        </p:blipFill>
        <p:spPr bwMode="auto">
          <a:xfrm>
            <a:off x="928662" y="1357298"/>
            <a:ext cx="504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/>
          <a:srcRect l="31266" t="12750" r="31745" b="37000"/>
          <a:stretch>
            <a:fillRect/>
          </a:stretch>
        </p:blipFill>
        <p:spPr bwMode="auto">
          <a:xfrm>
            <a:off x="928662" y="1357298"/>
            <a:ext cx="504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6"/>
          <a:srcRect l="31621" t="12750" r="31389" b="37500"/>
          <a:stretch>
            <a:fillRect/>
          </a:stretch>
        </p:blipFill>
        <p:spPr bwMode="auto">
          <a:xfrm>
            <a:off x="928662" y="1357298"/>
            <a:ext cx="504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86578" y="2000240"/>
            <a:ext cx="1785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1429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Функция 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у = х</a:t>
            </a:r>
            <a:r>
              <a:rPr lang="ru-RU" sz="4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071546"/>
            <a:ext cx="900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Пусть </a:t>
            </a:r>
            <a:r>
              <a:rPr lang="en-US" sz="4800" b="1" dirty="0" smtClean="0">
                <a:latin typeface="Comic Sans MS" pitchFamily="66" charset="0"/>
              </a:rPr>
              <a:t>n</a:t>
            </a:r>
            <a:r>
              <a:rPr lang="ru-RU" sz="4800" b="1" dirty="0" smtClean="0">
                <a:latin typeface="Comic Sans MS" pitchFamily="66" charset="0"/>
              </a:rPr>
              <a:t> = 3, 5, 7,…  2</a:t>
            </a:r>
            <a:r>
              <a:rPr lang="en-US" sz="4800" b="1" dirty="0" smtClean="0">
                <a:latin typeface="Comic Sans MS" pitchFamily="66" charset="0"/>
              </a:rPr>
              <a:t>n</a:t>
            </a:r>
            <a:r>
              <a:rPr lang="ru-RU" sz="4800" b="1" dirty="0" smtClean="0">
                <a:latin typeface="Comic Sans MS" pitchFamily="66" charset="0"/>
              </a:rPr>
              <a:t>+1</a:t>
            </a:r>
            <a:endParaRPr lang="en-US" sz="4800" b="1" dirty="0" smtClean="0">
              <a:latin typeface="Comic Sans MS" pitchFamily="66" charset="0"/>
            </a:endParaRPr>
          </a:p>
          <a:p>
            <a:endParaRPr lang="en-US" sz="4800" b="1" dirty="0" smtClean="0">
              <a:latin typeface="Comic Sans MS" pitchFamily="66" charset="0"/>
            </a:endParaRPr>
          </a:p>
          <a:p>
            <a:r>
              <a:rPr lang="ru-RU" sz="4800" b="1" dirty="0" smtClean="0">
                <a:latin typeface="Comic Sans MS" pitchFamily="66" charset="0"/>
              </a:rPr>
              <a:t>Функция  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у = х</a:t>
            </a:r>
            <a:r>
              <a:rPr lang="ru-RU" sz="48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800" b="1" baseline="30000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800" b="1" baseline="30000" dirty="0" smtClean="0">
                <a:solidFill>
                  <a:srgbClr val="FFFF00"/>
                </a:solidFill>
                <a:latin typeface="Comic Sans MS" pitchFamily="66" charset="0"/>
              </a:rPr>
              <a:t>+1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r"/>
            <a:endParaRPr lang="ru-RU" sz="4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(2</a:t>
            </a:r>
            <a:r>
              <a:rPr lang="en-US" sz="4800" b="1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+1 </a:t>
            </a:r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– нечетное 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число) </a:t>
            </a:r>
          </a:p>
          <a:p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l="31596" t="12750" r="31478" b="7500"/>
          <a:stretch>
            <a:fillRect/>
          </a:stretch>
        </p:blipFill>
        <p:spPr bwMode="auto">
          <a:xfrm>
            <a:off x="1357290" y="1071546"/>
            <a:ext cx="378621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/>
          <a:srcRect l="31596" t="12500" r="31629" b="7250"/>
          <a:stretch>
            <a:fillRect/>
          </a:stretch>
        </p:blipFill>
        <p:spPr bwMode="auto">
          <a:xfrm>
            <a:off x="1357290" y="1071546"/>
            <a:ext cx="378621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/>
          <a:srcRect l="30840" t="12500" r="31516" b="7750"/>
          <a:stretch>
            <a:fillRect/>
          </a:stretch>
        </p:blipFill>
        <p:spPr bwMode="auto">
          <a:xfrm>
            <a:off x="1357290" y="1071546"/>
            <a:ext cx="378621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6"/>
          <a:srcRect l="31597" t="12500" r="31213" b="7250"/>
          <a:stretch>
            <a:fillRect/>
          </a:stretch>
        </p:blipFill>
        <p:spPr bwMode="auto">
          <a:xfrm>
            <a:off x="1357290" y="1071546"/>
            <a:ext cx="378621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86512" y="2000240"/>
            <a:ext cx="2571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i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5046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Функция 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у = х</a:t>
            </a:r>
            <a:r>
              <a:rPr lang="ru-RU" sz="4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ru-RU" sz="4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+1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683866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Домашнее задание: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лекция в тетради,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§11, п.1-4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№12.1(а, в),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12.2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167063" y="1928813"/>
          <a:ext cx="5794375" cy="1428750"/>
        </p:xfrm>
        <a:graphic>
          <a:graphicData uri="http://schemas.openxmlformats.org/presentationml/2006/ole">
            <p:oleObj spid="_x0000_s27650" name="Формула" r:id="rId4" imgW="927000" imgH="2286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1071546"/>
            <a:ext cx="850112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Функция</a:t>
            </a:r>
          </a:p>
          <a:p>
            <a:endParaRPr lang="ru-RU" sz="7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их свойства и  </a:t>
            </a:r>
          </a:p>
          <a:p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графики. 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282" y="1357298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Сформулируйте определение  </a:t>
            </a:r>
            <a:r>
              <a:rPr lang="ru-RU" sz="4400" b="1" dirty="0" smtClean="0">
                <a:solidFill>
                  <a:srgbClr val="FFFF00"/>
                </a:solidFill>
              </a:rPr>
              <a:t>чётной функции</a:t>
            </a:r>
            <a:r>
              <a:rPr lang="ru-RU" sz="4400" dirty="0" smtClean="0"/>
              <a:t>, определение </a:t>
            </a:r>
            <a:r>
              <a:rPr lang="ru-RU" sz="4400" b="1" dirty="0" smtClean="0">
                <a:solidFill>
                  <a:srgbClr val="FFFF00"/>
                </a:solidFill>
              </a:rPr>
              <a:t>нечётной функции.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5008" y="5286388"/>
            <a:ext cx="3143272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</a:rPr>
              <a:t>Не является ни чётной, ни нечётной</a:t>
            </a:r>
            <a:endParaRPr lang="ru-RU" sz="2800" b="1" spc="300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3500438"/>
            <a:ext cx="3143272" cy="1285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</a:rPr>
              <a:t>чётная</a:t>
            </a:r>
            <a:endParaRPr lang="ru-RU" sz="4000" b="1" spc="300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1643050"/>
            <a:ext cx="3214710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0000"/>
                  </a:outerShdw>
                </a:effectLst>
              </a:rPr>
              <a:t>нечётная</a:t>
            </a:r>
            <a:endParaRPr lang="ru-RU" sz="4000" b="1" spc="300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endCxn id="7" idx="1"/>
          </p:cNvCxnSpPr>
          <p:nvPr/>
        </p:nvCxnSpPr>
        <p:spPr>
          <a:xfrm>
            <a:off x="4214810" y="2285992"/>
            <a:ext cx="142876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>
            <a:off x="4143372" y="4143380"/>
            <a:ext cx="1500198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4286248" y="5929330"/>
            <a:ext cx="142876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8596" y="5572140"/>
          <a:ext cx="3859200" cy="895886"/>
        </p:xfrm>
        <a:graphic>
          <a:graphicData uri="http://schemas.openxmlformats.org/presentationml/2006/ole">
            <p:oleObj spid="_x0000_s1028" name="Формула" r:id="rId4" imgW="1180800" imgH="22860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28596" y="1714488"/>
          <a:ext cx="3857652" cy="1071570"/>
        </p:xfrm>
        <a:graphic>
          <a:graphicData uri="http://schemas.openxmlformats.org/presentationml/2006/ole">
            <p:oleObj spid="_x0000_s1027" name="Формула" r:id="rId5" imgW="977760" imgH="228600" progId="Equation.3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28596" y="3286124"/>
          <a:ext cx="3859200" cy="1819338"/>
        </p:xfrm>
        <a:graphic>
          <a:graphicData uri="http://schemas.openxmlformats.org/presentationml/2006/ole">
            <p:oleObj spid="_x0000_s1026" name="Формула" r:id="rId6" imgW="888840" imgH="419040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14414" y="0"/>
            <a:ext cx="69091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Исследовать функцию 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чётность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 чём заключается геометрический смысл свойства </a:t>
            </a:r>
            <a:r>
              <a:rPr lang="ru-RU" sz="4800" dirty="0" smtClean="0">
                <a:solidFill>
                  <a:srgbClr val="FFFF00"/>
                </a:solidFill>
              </a:rPr>
              <a:t>чётности</a:t>
            </a:r>
            <a:r>
              <a:rPr lang="ru-RU" sz="4800" dirty="0" smtClean="0"/>
              <a:t> и свойства </a:t>
            </a:r>
            <a:r>
              <a:rPr lang="ru-RU" sz="4800" dirty="0" smtClean="0">
                <a:solidFill>
                  <a:srgbClr val="FFFF00"/>
                </a:solidFill>
              </a:rPr>
              <a:t>нечётности</a:t>
            </a:r>
            <a:r>
              <a:rPr lang="ru-RU" sz="4800" dirty="0" smtClean="0"/>
              <a:t> функции? </a:t>
            </a:r>
            <a:endParaRPr lang="ru-RU" sz="4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 descr="G:\Scan0005.tif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1928794" y="2143116"/>
            <a:ext cx="5073891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2910" y="584233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1)		2)		3)		4)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Укажите номер графика нечётной функции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2066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К</a:t>
            </a:r>
            <a:endParaRPr lang="ru-RU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54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Д</a:t>
            </a:r>
            <a:endParaRPr lang="ru-RU" sz="6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0162 L -0.02413 -0.78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84233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1)		2)		3)		4)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Укажите номер графика нечётной функции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9" name="Picture 5" descr="G:\Scan0003.tif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1928794" y="2143116"/>
            <a:ext cx="5072098" cy="363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072066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Й</a:t>
            </a:r>
            <a:endParaRPr lang="ru-RU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85852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Г</a:t>
            </a:r>
            <a:endParaRPr lang="ru-RU" sz="6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889E-6 L -0.27569 -0.79814 " pathEditMode="relative" ptsTypes="AA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Й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84233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1)		2)		3)		4)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Укажите номер графика чётной функции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4" descr="G:\Scan0002.tif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000232" y="2143116"/>
            <a:ext cx="5076000" cy="358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85852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В</a:t>
            </a:r>
            <a:endParaRPr lang="ru-RU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062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У</a:t>
            </a:r>
            <a:endParaRPr lang="ru-RU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6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</a:t>
            </a:r>
            <a:endParaRPr lang="ru-RU" sz="6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29757 -0.78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85728"/>
            <a:ext cx="1214446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5716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Й</a:t>
            </a:r>
            <a:endParaRPr lang="ru-RU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285728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Л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84233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1)		2)		3)		4)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Укажите номер графика чётной функции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pic>
        <p:nvPicPr>
          <p:cNvPr id="19" name="Picture 3" descr="G:\Scan0001.tif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1928794" y="2071676"/>
            <a:ext cx="5143536" cy="352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143240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Ф</a:t>
            </a:r>
            <a:endParaRPr lang="ru-RU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0628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6" y="575000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Ю</a:t>
            </a:r>
            <a:endParaRPr lang="ru-RU" sz="6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48038 -0.7875 " pathEditMode="relative" ptsTypes="AA">
                                      <p:cBhvr>
                                        <p:cTn id="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307</Words>
  <Application>Microsoft Office PowerPoint</Application>
  <PresentationFormat>Экран (4:3)</PresentationFormat>
  <Paragraphs>134</Paragraphs>
  <Slides>18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МОУ М-Курганская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2010-01-16T12:44:57Z</dcterms:created>
  <dcterms:modified xsi:type="dcterms:W3CDTF">2011-03-12T17:30:37Z</dcterms:modified>
</cp:coreProperties>
</file>