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heme/themeOverride19.xml" ContentType="application/vnd.openxmlformats-officedocument.themeOverride+xml"/>
  <Override PartName="/ppt/theme/themeOverride17.xml" ContentType="application/vnd.openxmlformats-officedocument.themeOverride+xml"/>
  <Override PartName="/ppt/theme/themeOverride15.xml" ContentType="application/vnd.openxmlformats-officedocument.themeOverride+xml"/>
  <Override PartName="/ppt/theme/themeOverride24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13.xml" ContentType="application/vnd.openxmlformats-officedocument.themeOverride+xml"/>
  <Override PartName="/ppt/theme/themeOverride22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heme/themeOverride18.xml" ContentType="application/vnd.openxmlformats-officedocument.themeOverride+xml"/>
  <Override PartName="/ppt/theme/themeOverride27.xml" ContentType="application/vnd.openxmlformats-officedocument.themeOverride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60" r:id="rId5"/>
    <p:sldId id="276" r:id="rId6"/>
    <p:sldId id="275" r:id="rId7"/>
    <p:sldId id="280" r:id="rId8"/>
    <p:sldId id="261" r:id="rId9"/>
    <p:sldId id="282" r:id="rId10"/>
    <p:sldId id="281" r:id="rId11"/>
    <p:sldId id="279" r:id="rId12"/>
    <p:sldId id="272" r:id="rId13"/>
    <p:sldId id="286" r:id="rId14"/>
    <p:sldId id="290" r:id="rId15"/>
    <p:sldId id="262" r:id="rId16"/>
    <p:sldId id="278" r:id="rId17"/>
    <p:sldId id="287" r:id="rId18"/>
    <p:sldId id="273" r:id="rId19"/>
    <p:sldId id="288" r:id="rId20"/>
    <p:sldId id="289" r:id="rId21"/>
    <p:sldId id="263" r:id="rId22"/>
    <p:sldId id="283" r:id="rId23"/>
    <p:sldId id="284" r:id="rId24"/>
    <p:sldId id="274" r:id="rId25"/>
    <p:sldId id="271" r:id="rId26"/>
    <p:sldId id="264" r:id="rId27"/>
    <p:sldId id="266" r:id="rId28"/>
    <p:sldId id="265" r:id="rId29"/>
    <p:sldId id="285" r:id="rId30"/>
    <p:sldId id="277" r:id="rId31"/>
    <p:sldId id="306" r:id="rId32"/>
    <p:sldId id="304" r:id="rId33"/>
    <p:sldId id="305" r:id="rId34"/>
    <p:sldId id="291" r:id="rId35"/>
    <p:sldId id="303" r:id="rId36"/>
    <p:sldId id="302" r:id="rId37"/>
    <p:sldId id="301" r:id="rId38"/>
    <p:sldId id="300" r:id="rId39"/>
    <p:sldId id="299" r:id="rId40"/>
    <p:sldId id="298" r:id="rId41"/>
    <p:sldId id="297" r:id="rId42"/>
    <p:sldId id="296" r:id="rId43"/>
    <p:sldId id="295" r:id="rId44"/>
    <p:sldId id="294" r:id="rId45"/>
    <p:sldId id="293" r:id="rId46"/>
    <p:sldId id="307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FFFFCC"/>
    <a:srgbClr val="CCFFFF"/>
    <a:srgbClr val="FFFFFF"/>
    <a:srgbClr val="FFCCFF"/>
    <a:srgbClr val="FFCC00"/>
    <a:srgbClr val="66FF66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09" autoAdjust="0"/>
  </p:normalViewPr>
  <p:slideViewPr>
    <p:cSldViewPr>
      <p:cViewPr>
        <p:scale>
          <a:sx n="66" d="100"/>
          <a:sy n="66" d="100"/>
        </p:scale>
        <p:origin x="-2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12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8.xml"/><Relationship Id="rId2" Type="http://schemas.openxmlformats.org/officeDocument/2006/relationships/slide" Target="slides/slide36.xml"/><Relationship Id="rId1" Type="http://schemas.openxmlformats.org/officeDocument/2006/relationships/slide" Target="slides/slide3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64418-32F8-443C-8ABD-87AE02716E6A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555F3-E987-4D0F-B740-ECF1277E39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55F3-E987-4D0F-B740-ECF1277E39D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5A663-9418-451B-B766-42D0415F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17BC9-FA7E-4BD7-86B5-22E7A68AF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50EB4-09B0-4FF4-9189-EF90F7609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клипа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96886-84C9-45C1-94C4-93314D6A3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180F2-B37F-42FC-98DA-E2CED7555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02ED0-BDE0-4BD6-9A2E-AF85CC929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72F22-D7C5-4224-B8D2-1CE1357AC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FB7FE-91F2-4148-9C0D-FA58DE139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8DD24-965B-4D7C-86B9-C36205633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7C6B7-7985-4EBA-B603-A42A77CFD5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EB254-A5F5-46D5-8E4F-42B579CDD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E8D97-F572-4E35-A7E2-F879A1DB7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pPr>
              <a:defRPr/>
            </a:pPr>
            <a:fld id="{5F0178C9-46F4-480C-8EF6-2000B14B7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Tm="3000"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1.xml"/><Relationship Id="rId4" Type="http://schemas.openxmlformats.org/officeDocument/2006/relationships/oleObject" Target="../embeddings/_____Microsoft_Office_Excel_97-20032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6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6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2.xml"/><Relationship Id="rId4" Type="http://schemas.openxmlformats.org/officeDocument/2006/relationships/oleObject" Target="../embeddings/_____Microsoft_Office_Excel_97-20031.xls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38000" b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6"/>
          <p:cNvSpPr>
            <a:spLocks noChangeArrowheads="1" noChangeShapeType="1" noTextEdit="1"/>
          </p:cNvSpPr>
          <p:nvPr/>
        </p:nvSpPr>
        <p:spPr bwMode="auto">
          <a:xfrm>
            <a:off x="1357290" y="3429000"/>
            <a:ext cx="2590800" cy="1123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B0F0"/>
                </a:solidFill>
                <a:latin typeface="Times New Roman"/>
                <a:cs typeface="Times New Roman"/>
              </a:rPr>
              <a:t>История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России</a:t>
            </a:r>
          </a:p>
        </p:txBody>
      </p:sp>
      <p:sp>
        <p:nvSpPr>
          <p:cNvPr id="19461" name="WordArt 7"/>
          <p:cNvSpPr>
            <a:spLocks noChangeArrowheads="1" noChangeShapeType="1" noTextEdit="1"/>
          </p:cNvSpPr>
          <p:nvPr/>
        </p:nvSpPr>
        <p:spPr bwMode="auto">
          <a:xfrm>
            <a:off x="5214942" y="3571876"/>
            <a:ext cx="1981200" cy="895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solidFill>
                  <a:srgbClr val="00B0F0"/>
                </a:solidFill>
                <a:latin typeface="Times New Roman"/>
                <a:cs typeface="Times New Roman"/>
              </a:rPr>
              <a:t>XIX 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век</a:t>
            </a:r>
          </a:p>
        </p:txBody>
      </p:sp>
      <p:sp>
        <p:nvSpPr>
          <p:cNvPr id="19462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714480" y="1142984"/>
            <a:ext cx="5387975" cy="20716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 Black"/>
              </a:rPr>
              <a:t>Отечественная</a:t>
            </a:r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 </a:t>
            </a:r>
          </a:p>
          <a:p>
            <a:pPr algn="ctr"/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 Black"/>
              </a:rPr>
              <a:t>война</a:t>
            </a:r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 1812 </a:t>
            </a:r>
            <a:r>
              <a:rPr lang="ru-RU" sz="3600" kern="10" dirty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 Black"/>
              </a:rPr>
              <a:t>года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64" y="4857760"/>
            <a:ext cx="57068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Выполнил: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Учитель истории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Шталь</a:t>
            </a:r>
            <a:r>
              <a:rPr lang="ru-RU" dirty="0" smtClean="0">
                <a:solidFill>
                  <a:srgbClr val="00B0F0"/>
                </a:solidFill>
              </a:rPr>
              <a:t> Евгений Владимирович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Матвеево-Курганская</a:t>
            </a:r>
            <a:r>
              <a:rPr lang="ru-RU" dirty="0" smtClean="0">
                <a:solidFill>
                  <a:srgbClr val="00B0F0"/>
                </a:solidFill>
              </a:rPr>
              <a:t>  МБОУ СОШ№1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26" descr="D:\WINDOWS\Рабочий стол\CONV\гесс смоленс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587375"/>
            <a:ext cx="5105400" cy="31464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1747" name="Rectangle 1027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810000"/>
            <a:ext cx="7772400" cy="28956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Под Смоленском развернулось ожесточенное сражение. Французы потеряв 20 000 солдат, заняли город только тогда, когда русское командование сочло его дальнейшую оборону бессмысленной и отдало приказ возобновить отступление.</a:t>
            </a:r>
          </a:p>
        </p:txBody>
      </p:sp>
      <p:sp>
        <p:nvSpPr>
          <p:cNvPr id="27652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2.Смоленское сражение.</a:t>
            </a:r>
          </a:p>
        </p:txBody>
      </p:sp>
      <p:sp>
        <p:nvSpPr>
          <p:cNvPr id="27653" name="Text Box 1029"/>
          <p:cNvSpPr txBox="1">
            <a:spLocks noChangeArrowheads="1"/>
          </p:cNvSpPr>
          <p:nvPr/>
        </p:nvSpPr>
        <p:spPr bwMode="auto">
          <a:xfrm>
            <a:off x="1371600" y="1447800"/>
            <a:ext cx="2205038" cy="16287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П.Гесс.</a:t>
            </a:r>
          </a:p>
          <a:p>
            <a:pPr algn="ctr"/>
            <a:r>
              <a:rPr lang="ru-RU"/>
              <a:t>Сражение под</a:t>
            </a:r>
          </a:p>
          <a:p>
            <a:pPr algn="ctr"/>
            <a:r>
              <a:rPr lang="ru-RU"/>
              <a:t>Смоленском</a:t>
            </a:r>
          </a:p>
          <a:p>
            <a:pPr algn="ctr"/>
            <a:r>
              <a:rPr lang="ru-RU"/>
              <a:t>5 августа.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762000"/>
            <a:ext cx="3886200" cy="445295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Неудачи начального периода войны заставили императора заняться поиском нового главнокомандующего.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Противоречия между Барклаем де Толли и Багратионом не позволяли остановиться на их кандидатурах и под давлением общественности Александр </a:t>
            </a:r>
            <a:r>
              <a:rPr lang="en-US" sz="2000" b="1" dirty="0" smtClean="0">
                <a:solidFill>
                  <a:srgbClr val="FFFF00"/>
                </a:solidFill>
              </a:rPr>
              <a:t>I</a:t>
            </a:r>
            <a:r>
              <a:rPr lang="ru-RU" sz="2000" b="1" dirty="0" smtClean="0">
                <a:solidFill>
                  <a:srgbClr val="FFFF00"/>
                </a:solidFill>
              </a:rPr>
              <a:t> поставил во главе армии М.И. Кутузова, который вскоре прибыл к войскам в р-не </a:t>
            </a:r>
            <a:r>
              <a:rPr lang="ru-RU" sz="2000" b="1" dirty="0" err="1" smtClean="0">
                <a:solidFill>
                  <a:srgbClr val="FFFF00"/>
                </a:solidFill>
              </a:rPr>
              <a:t>Царево-Займище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2.Смоленское сражение.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677988" y="5518150"/>
            <a:ext cx="2970212" cy="126365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Кутузов принимает</a:t>
            </a:r>
          </a:p>
          <a:p>
            <a:pPr algn="ctr"/>
            <a:r>
              <a:rPr lang="ru-RU"/>
              <a:t>парад под</a:t>
            </a:r>
          </a:p>
          <a:p>
            <a:pPr algn="ctr"/>
            <a:r>
              <a:rPr lang="ru-RU"/>
              <a:t>Царево-Займище.</a:t>
            </a:r>
          </a:p>
        </p:txBody>
      </p:sp>
      <p:pic>
        <p:nvPicPr>
          <p:cNvPr id="28677" name="Picture 6" descr="D:\WINDOWS\Рабочий стол\CONV\кутузов-главко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1588" y="838200"/>
            <a:ext cx="3848100" cy="47244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D:\WINDOWS\Рабочий стол\CONV\cnvt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4079875" cy="50292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2530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429256" y="762000"/>
            <a:ext cx="3638544" cy="5238768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Неожиданно для всех новый </a:t>
            </a:r>
            <a:r>
              <a:rPr lang="ru-RU" sz="2400" b="1" dirty="0" err="1" smtClean="0">
                <a:solidFill>
                  <a:srgbClr val="FFFF00"/>
                </a:solidFill>
              </a:rPr>
              <a:t>главнокомандующй</a:t>
            </a:r>
            <a:r>
              <a:rPr lang="ru-RU" sz="2400" b="1" dirty="0" smtClean="0">
                <a:solidFill>
                  <a:srgbClr val="FFFF00"/>
                </a:solidFill>
              </a:rPr>
              <a:t> объявил действия Барклая де Толли верными и продолжил отступление в поисках  места для генерального сражения, пока не остановился в 110 км от Москвы, около деревни Бородино</a:t>
            </a:r>
            <a:r>
              <a:rPr lang="ru-RU" sz="2800" b="1" dirty="0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2209800" y="6096000"/>
            <a:ext cx="2127250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М.И.Кутузов.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762000"/>
            <a:ext cx="3886200" cy="59436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По приказу Кутузова около </a:t>
            </a:r>
            <a:r>
              <a:rPr lang="ru-RU" sz="2400" b="1" dirty="0" err="1" smtClean="0">
                <a:solidFill>
                  <a:srgbClr val="FFFF00"/>
                </a:solidFill>
              </a:rPr>
              <a:t>д.Шевардино</a:t>
            </a:r>
            <a:r>
              <a:rPr lang="ru-RU" sz="2400" b="1" dirty="0" smtClean="0">
                <a:solidFill>
                  <a:srgbClr val="FFFF00"/>
                </a:solidFill>
              </a:rPr>
              <a:t> началось возведение земляного укрепления-редута.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24 августа к д. </a:t>
            </a:r>
            <a:r>
              <a:rPr lang="ru-RU" sz="2400" b="1" dirty="0" err="1" smtClean="0">
                <a:solidFill>
                  <a:srgbClr val="FFFF00"/>
                </a:solidFill>
              </a:rPr>
              <a:t>Шевардино</a:t>
            </a:r>
            <a:r>
              <a:rPr lang="ru-RU" sz="2400" b="1" dirty="0" smtClean="0">
                <a:solidFill>
                  <a:srgbClr val="FFFF00"/>
                </a:solidFill>
              </a:rPr>
              <a:t> подошли французы. Они с ходу атаковали редут. Сражение продолжалось до поздней ночи.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Утром Наполеону доложили, что русские отошли.25 августа стороны готовились к предстоящему сражению.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1524000" y="5562600"/>
            <a:ext cx="3344863" cy="89852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Бой за Шевардинский</a:t>
            </a:r>
          </a:p>
          <a:p>
            <a:pPr algn="ctr"/>
            <a:r>
              <a:rPr lang="ru-RU"/>
              <a:t>редут.</a:t>
            </a:r>
          </a:p>
        </p:txBody>
      </p:sp>
      <p:pic>
        <p:nvPicPr>
          <p:cNvPr id="30725" name="Picture 8" descr="D:\WINDOWS\Рабочий стол\CONV\cnvt0.jpg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1357290" y="1071546"/>
            <a:ext cx="3705225" cy="40386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graphicFrame>
        <p:nvGraphicFramePr>
          <p:cNvPr id="2050" name="Object 8"/>
          <p:cNvGraphicFramePr>
            <a:graphicFrameLocks noChangeAspect="1"/>
          </p:cNvGraphicFramePr>
          <p:nvPr/>
        </p:nvGraphicFramePr>
        <p:xfrm>
          <a:off x="1447800" y="990600"/>
          <a:ext cx="7467600" cy="5638800"/>
        </p:xfrm>
        <a:graphic>
          <a:graphicData uri="http://schemas.openxmlformats.org/presentationml/2006/ole">
            <p:oleObj spid="_x0000_s2050" name="Лист" r:id="rId4" imgW="9221040" imgH="5753160" progId="Excel.Sheet.8">
              <p:embed/>
            </p:oleObj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39"/>
          <p:cNvGrpSpPr>
            <a:grpSpLocks/>
          </p:cNvGrpSpPr>
          <p:nvPr/>
        </p:nvGrpSpPr>
        <p:grpSpPr bwMode="auto">
          <a:xfrm>
            <a:off x="1295400" y="533400"/>
            <a:ext cx="7620000" cy="6126163"/>
            <a:chOff x="816" y="336"/>
            <a:chExt cx="4800" cy="3859"/>
          </a:xfrm>
        </p:grpSpPr>
        <p:grpSp>
          <p:nvGrpSpPr>
            <p:cNvPr id="31772" name="Group 10"/>
            <p:cNvGrpSpPr>
              <a:grpSpLocks/>
            </p:cNvGrpSpPr>
            <p:nvPr/>
          </p:nvGrpSpPr>
          <p:grpSpPr bwMode="auto">
            <a:xfrm>
              <a:off x="816" y="336"/>
              <a:ext cx="4800" cy="3859"/>
              <a:chOff x="816" y="336"/>
              <a:chExt cx="4800" cy="3859"/>
            </a:xfrm>
          </p:grpSpPr>
          <p:pic>
            <p:nvPicPr>
              <p:cNvPr id="31775" name="Picture 5" descr="D:\WINDOWS\Рабочий стол\1\1812\бородино.JPG"/>
              <p:cNvPicPr>
                <a:picLocks noChangeAspect="1" noChangeArrowheads="1"/>
              </p:cNvPicPr>
              <p:nvPr/>
            </p:nvPicPr>
            <p:blipFill>
              <a:blip r:embed="rId3">
                <a:lum bright="-6000" contrast="24000"/>
              </a:blip>
              <a:srcRect/>
              <a:stretch>
                <a:fillRect/>
              </a:stretch>
            </p:blipFill>
            <p:spPr bwMode="auto">
              <a:xfrm>
                <a:off x="816" y="336"/>
                <a:ext cx="4800" cy="3859"/>
              </a:xfrm>
              <a:prstGeom prst="rect">
                <a:avLst/>
              </a:prstGeom>
              <a:noFill/>
              <a:ln w="76200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sp>
            <p:nvSpPr>
              <p:cNvPr id="31776" name="Text Box 9"/>
              <p:cNvSpPr txBox="1">
                <a:spLocks noChangeArrowheads="1"/>
              </p:cNvSpPr>
              <p:nvPr/>
            </p:nvSpPr>
            <p:spPr bwMode="auto">
              <a:xfrm>
                <a:off x="897" y="3168"/>
                <a:ext cx="8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800"/>
                  <a:t>Шевардино</a:t>
                </a:r>
              </a:p>
            </p:txBody>
          </p:sp>
        </p:grpSp>
        <p:sp>
          <p:nvSpPr>
            <p:cNvPr id="31773" name="Text Box 11"/>
            <p:cNvSpPr txBox="1">
              <a:spLocks noChangeArrowheads="1"/>
            </p:cNvSpPr>
            <p:nvPr/>
          </p:nvSpPr>
          <p:spPr bwMode="auto">
            <a:xfrm>
              <a:off x="2630" y="1257"/>
              <a:ext cx="7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Бородино</a:t>
              </a:r>
            </a:p>
          </p:txBody>
        </p:sp>
        <p:sp>
          <p:nvSpPr>
            <p:cNvPr id="31774" name="Text Box 12"/>
            <p:cNvSpPr txBox="1">
              <a:spLocks noChangeArrowheads="1"/>
            </p:cNvSpPr>
            <p:nvPr/>
          </p:nvSpPr>
          <p:spPr bwMode="auto">
            <a:xfrm>
              <a:off x="4656" y="2361"/>
              <a:ext cx="8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Татариново</a:t>
              </a:r>
            </a:p>
          </p:txBody>
        </p:sp>
      </p:grpSp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381000"/>
          </a:xfrm>
          <a:gradFill rotWithShape="0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11266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457200"/>
            <a:ext cx="5029200" cy="900098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Рано утром 26 августа полководцы выдвинули войска на исходные позиции.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 rot="1194221">
            <a:off x="3276600" y="2057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 rot="-463599">
            <a:off x="3124200" y="3962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 rot="949081">
            <a:off x="4267200" y="11430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 rot="819025">
            <a:off x="3733800" y="26670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 rot="-471677">
            <a:off x="2667000" y="37338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 rot="-471677">
            <a:off x="2819400" y="48006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 rot="-330374">
            <a:off x="1295400" y="48768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2209800" y="56388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 rot="-472662">
            <a:off x="2209800" y="38100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 rot="-472662">
            <a:off x="1447800" y="39624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87" name="Picture 23" descr="D:\WINDOWS\Рабочий стол\CONV\cnvt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4525" y="4800600"/>
            <a:ext cx="752475" cy="762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289" name="Text Box 25"/>
          <p:cNvSpPr txBox="1">
            <a:spLocks noChangeArrowheads="1"/>
          </p:cNvSpPr>
          <p:nvPr/>
        </p:nvSpPr>
        <p:spPr bwMode="auto">
          <a:xfrm rot="-4606433">
            <a:off x="5203825" y="25685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Барклай де Толли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 rot="4805046">
            <a:off x="5159375" y="50831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Багратион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5029200" y="2667000"/>
            <a:ext cx="930275" cy="1524000"/>
            <a:chOff x="3168" y="1680"/>
            <a:chExt cx="586" cy="960"/>
          </a:xfrm>
        </p:grpSpPr>
        <p:sp>
          <p:nvSpPr>
            <p:cNvPr id="31770" name="AutoShape 28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71" name="Text Box 29"/>
            <p:cNvSpPr txBox="1">
              <a:spLocks noChangeArrowheads="1"/>
            </p:cNvSpPr>
            <p:nvPr/>
          </p:nvSpPr>
          <p:spPr bwMode="auto">
            <a:xfrm rot="-5410919">
              <a:off x="3109" y="1931"/>
              <a:ext cx="84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Батарея </a:t>
              </a:r>
            </a:p>
            <a:p>
              <a:pPr algn="ctr"/>
              <a:r>
                <a:rPr lang="ru-RU" sz="2000"/>
                <a:t>Раевского</a:t>
              </a:r>
            </a:p>
          </p:txBody>
        </p:sp>
      </p:grpSp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5029200" y="4078288"/>
            <a:ext cx="928688" cy="1870075"/>
            <a:chOff x="3168" y="1561"/>
            <a:chExt cx="585" cy="1178"/>
          </a:xfrm>
        </p:grpSpPr>
        <p:sp>
          <p:nvSpPr>
            <p:cNvPr id="31768" name="AutoShape 32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9" name="Text Box 33"/>
            <p:cNvSpPr txBox="1">
              <a:spLocks noChangeArrowheads="1"/>
            </p:cNvSpPr>
            <p:nvPr/>
          </p:nvSpPr>
          <p:spPr bwMode="auto">
            <a:xfrm rot="-5410919">
              <a:off x="2943" y="1929"/>
              <a:ext cx="117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Багратионовы</a:t>
              </a:r>
            </a:p>
            <a:p>
              <a:pPr algn="ctr"/>
              <a:r>
                <a:rPr lang="ru-RU" sz="2000"/>
                <a:t>флеши</a:t>
              </a:r>
            </a:p>
          </p:txBody>
        </p:sp>
      </p:grp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6858000" y="3124200"/>
            <a:ext cx="381000" cy="1295400"/>
          </a:xfrm>
          <a:prstGeom prst="rect">
            <a:avLst/>
          </a:prstGeom>
          <a:solidFill>
            <a:srgbClr val="008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7696200" y="3810000"/>
            <a:ext cx="228600" cy="8382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01" name="Text Box 37"/>
          <p:cNvSpPr txBox="1">
            <a:spLocks noChangeArrowheads="1"/>
          </p:cNvSpPr>
          <p:nvPr/>
        </p:nvSpPr>
        <p:spPr bwMode="auto">
          <a:xfrm rot="-3837681">
            <a:off x="7299325" y="1790701"/>
            <a:ext cx="993775" cy="679450"/>
          </a:xfrm>
          <a:prstGeom prst="rect">
            <a:avLst/>
          </a:prstGeom>
          <a:solidFill>
            <a:srgbClr val="66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Уваров</a:t>
            </a:r>
          </a:p>
          <a:p>
            <a:r>
              <a:rPr lang="ru-RU" sz="1800"/>
              <a:t>Платов</a:t>
            </a:r>
          </a:p>
        </p:txBody>
      </p:sp>
      <p:pic>
        <p:nvPicPr>
          <p:cNvPr id="11302" name="Picture 38" descr="D:\WINDOWS\Рабочий стол\CONV\cnvt1.jpg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7620000" y="2819400"/>
            <a:ext cx="838200" cy="9509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  <p:bldP spid="11271" grpId="0" animBg="1"/>
      <p:bldP spid="11272" grpId="0" animBg="1"/>
      <p:bldP spid="11278" grpId="0" animBg="1"/>
      <p:bldP spid="11279" grpId="0" animBg="1"/>
      <p:bldP spid="11280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9" grpId="0" animBg="1" autoUpdateAnimBg="0"/>
      <p:bldP spid="11290" grpId="0" animBg="1" autoUpdateAnimBg="0"/>
      <p:bldP spid="11298" grpId="0" animBg="1"/>
      <p:bldP spid="11299" grpId="0" animBg="1"/>
      <p:bldP spid="11301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:\WINDOWS\Рабочий стол\CONV\cnvt0.jpg"/>
          <p:cNvPicPr>
            <a:picLocks noChangeAspect="1" noChangeArrowheads="1"/>
          </p:cNvPicPr>
          <p:nvPr/>
        </p:nvPicPr>
        <p:blipFill>
          <a:blip r:embed="rId3">
            <a:lum bright="18000" contrast="12000"/>
          </a:blip>
          <a:srcRect/>
          <a:stretch>
            <a:fillRect/>
          </a:stretch>
        </p:blipFill>
        <p:spPr bwMode="auto">
          <a:xfrm>
            <a:off x="3886200" y="609600"/>
            <a:ext cx="5029200" cy="33274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8675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657600"/>
            <a:ext cx="7772400" cy="30480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Битва началась в 5-30 утра. Наполеон направил основной удар на левый фланг, где находились </a:t>
            </a:r>
            <a:r>
              <a:rPr lang="ru-RU" sz="2800" b="1" dirty="0" err="1" smtClean="0">
                <a:solidFill>
                  <a:srgbClr val="FFFF00"/>
                </a:solidFill>
              </a:rPr>
              <a:t>Багратионовы</a:t>
            </a:r>
            <a:r>
              <a:rPr lang="ru-RU" sz="2800" b="1" dirty="0" smtClean="0">
                <a:solidFill>
                  <a:srgbClr val="FFFF00"/>
                </a:solidFill>
              </a:rPr>
              <a:t> флеши. Бой за них продолжался весь день. Флеши переходили из рук в руки 7 раз, но французам так и не удалось прорвать оборону и выйти в тыл 1-й армии.  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1"/>
            <a:tileRect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1447800" y="1343025"/>
            <a:ext cx="2159000" cy="16287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В.Верещагин.</a:t>
            </a:r>
          </a:p>
          <a:p>
            <a:r>
              <a:rPr lang="ru-RU"/>
              <a:t>Наполеон на </a:t>
            </a:r>
          </a:p>
          <a:p>
            <a:r>
              <a:rPr lang="ru-RU"/>
              <a:t>Бородинских</a:t>
            </a:r>
          </a:p>
          <a:p>
            <a:r>
              <a:rPr lang="ru-RU"/>
              <a:t>высотах.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1026"/>
          <p:cNvGrpSpPr>
            <a:grpSpLocks/>
          </p:cNvGrpSpPr>
          <p:nvPr/>
        </p:nvGrpSpPr>
        <p:grpSpPr bwMode="auto">
          <a:xfrm>
            <a:off x="1295400" y="533400"/>
            <a:ext cx="7620000" cy="6126163"/>
            <a:chOff x="816" y="336"/>
            <a:chExt cx="4800" cy="3859"/>
          </a:xfrm>
        </p:grpSpPr>
        <p:grpSp>
          <p:nvGrpSpPr>
            <p:cNvPr id="33825" name="Group 1027"/>
            <p:cNvGrpSpPr>
              <a:grpSpLocks/>
            </p:cNvGrpSpPr>
            <p:nvPr/>
          </p:nvGrpSpPr>
          <p:grpSpPr bwMode="auto">
            <a:xfrm>
              <a:off x="816" y="336"/>
              <a:ext cx="4800" cy="3859"/>
              <a:chOff x="816" y="336"/>
              <a:chExt cx="4800" cy="3859"/>
            </a:xfrm>
          </p:grpSpPr>
          <p:pic>
            <p:nvPicPr>
              <p:cNvPr id="33828" name="Picture 1028" descr="D:\WINDOWS\Рабочий стол\1\1812\бородино.JPG"/>
              <p:cNvPicPr>
                <a:picLocks noChangeAspect="1" noChangeArrowheads="1"/>
              </p:cNvPicPr>
              <p:nvPr/>
            </p:nvPicPr>
            <p:blipFill>
              <a:blip r:embed="rId3">
                <a:lum bright="-6000" contrast="24000"/>
              </a:blip>
              <a:srcRect/>
              <a:stretch>
                <a:fillRect/>
              </a:stretch>
            </p:blipFill>
            <p:spPr bwMode="auto">
              <a:xfrm>
                <a:off x="816" y="336"/>
                <a:ext cx="4800" cy="3859"/>
              </a:xfrm>
              <a:prstGeom prst="rect">
                <a:avLst/>
              </a:prstGeom>
              <a:noFill/>
              <a:ln w="76200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sp>
            <p:nvSpPr>
              <p:cNvPr id="33829" name="Text Box 1029"/>
              <p:cNvSpPr txBox="1">
                <a:spLocks noChangeArrowheads="1"/>
              </p:cNvSpPr>
              <p:nvPr/>
            </p:nvSpPr>
            <p:spPr bwMode="auto">
              <a:xfrm>
                <a:off x="897" y="3168"/>
                <a:ext cx="8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800"/>
                  <a:t>Шевардино</a:t>
                </a:r>
              </a:p>
            </p:txBody>
          </p:sp>
        </p:grpSp>
        <p:sp>
          <p:nvSpPr>
            <p:cNvPr id="33826" name="Text Box 1030"/>
            <p:cNvSpPr txBox="1">
              <a:spLocks noChangeArrowheads="1"/>
            </p:cNvSpPr>
            <p:nvPr/>
          </p:nvSpPr>
          <p:spPr bwMode="auto">
            <a:xfrm>
              <a:off x="2630" y="1257"/>
              <a:ext cx="7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Бородино</a:t>
              </a:r>
            </a:p>
          </p:txBody>
        </p:sp>
        <p:sp>
          <p:nvSpPr>
            <p:cNvPr id="33827" name="Text Box 1031"/>
            <p:cNvSpPr txBox="1">
              <a:spLocks noChangeArrowheads="1"/>
            </p:cNvSpPr>
            <p:nvPr/>
          </p:nvSpPr>
          <p:spPr bwMode="auto">
            <a:xfrm>
              <a:off x="4656" y="2361"/>
              <a:ext cx="8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Татариново</a:t>
              </a:r>
            </a:p>
          </p:txBody>
        </p:sp>
      </p:grpSp>
      <p:sp>
        <p:nvSpPr>
          <p:cNvPr id="33795" name="Rectangle 1032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3810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3796" name="Rectangle 1034"/>
          <p:cNvSpPr>
            <a:spLocks noChangeArrowheads="1"/>
          </p:cNvSpPr>
          <p:nvPr/>
        </p:nvSpPr>
        <p:spPr bwMode="auto">
          <a:xfrm rot="1194221">
            <a:off x="3276600" y="2057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Rectangle 1035"/>
          <p:cNvSpPr>
            <a:spLocks noChangeArrowheads="1"/>
          </p:cNvSpPr>
          <p:nvPr/>
        </p:nvSpPr>
        <p:spPr bwMode="auto">
          <a:xfrm rot="-463599">
            <a:off x="3124200" y="3962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Rectangle 1036"/>
          <p:cNvSpPr>
            <a:spLocks noChangeArrowheads="1"/>
          </p:cNvSpPr>
          <p:nvPr/>
        </p:nvSpPr>
        <p:spPr bwMode="auto">
          <a:xfrm rot="949081">
            <a:off x="4267200" y="11430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Rectangle 1037"/>
          <p:cNvSpPr>
            <a:spLocks noChangeArrowheads="1"/>
          </p:cNvSpPr>
          <p:nvPr/>
        </p:nvSpPr>
        <p:spPr bwMode="auto">
          <a:xfrm rot="819025">
            <a:off x="3733800" y="26670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Rectangle 1038"/>
          <p:cNvSpPr>
            <a:spLocks noChangeArrowheads="1"/>
          </p:cNvSpPr>
          <p:nvPr/>
        </p:nvSpPr>
        <p:spPr bwMode="auto">
          <a:xfrm rot="-471677">
            <a:off x="2667000" y="37338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Rectangle 1039"/>
          <p:cNvSpPr>
            <a:spLocks noChangeArrowheads="1"/>
          </p:cNvSpPr>
          <p:nvPr/>
        </p:nvSpPr>
        <p:spPr bwMode="auto">
          <a:xfrm rot="-471677">
            <a:off x="2819400" y="48006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Rectangle 1040"/>
          <p:cNvSpPr>
            <a:spLocks noChangeArrowheads="1"/>
          </p:cNvSpPr>
          <p:nvPr/>
        </p:nvSpPr>
        <p:spPr bwMode="auto">
          <a:xfrm rot="-330374">
            <a:off x="1295400" y="48768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3" name="Rectangle 1041"/>
          <p:cNvSpPr>
            <a:spLocks noChangeArrowheads="1"/>
          </p:cNvSpPr>
          <p:nvPr/>
        </p:nvSpPr>
        <p:spPr bwMode="auto">
          <a:xfrm>
            <a:off x="2209800" y="56388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4" name="Rectangle 1042"/>
          <p:cNvSpPr>
            <a:spLocks noChangeArrowheads="1"/>
          </p:cNvSpPr>
          <p:nvPr/>
        </p:nvSpPr>
        <p:spPr bwMode="auto">
          <a:xfrm rot="-472662">
            <a:off x="2209800" y="38100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5" name="Rectangle 1043"/>
          <p:cNvSpPr>
            <a:spLocks noChangeArrowheads="1"/>
          </p:cNvSpPr>
          <p:nvPr/>
        </p:nvSpPr>
        <p:spPr bwMode="auto">
          <a:xfrm rot="-472662">
            <a:off x="1447800" y="39624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806" name="Picture 1044" descr="D:\WINDOWS\Рабочий стол\CONV\cnvt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4525" y="4800600"/>
            <a:ext cx="752475" cy="762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3807" name="Text Box 1045"/>
          <p:cNvSpPr txBox="1">
            <a:spLocks noChangeArrowheads="1"/>
          </p:cNvSpPr>
          <p:nvPr/>
        </p:nvSpPr>
        <p:spPr bwMode="auto">
          <a:xfrm rot="-4606433">
            <a:off x="5203825" y="25685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Барклай де Толли</a:t>
            </a:r>
          </a:p>
        </p:txBody>
      </p:sp>
      <p:sp>
        <p:nvSpPr>
          <p:cNvPr id="33808" name="Text Box 1046"/>
          <p:cNvSpPr txBox="1">
            <a:spLocks noChangeArrowheads="1"/>
          </p:cNvSpPr>
          <p:nvPr/>
        </p:nvSpPr>
        <p:spPr bwMode="auto">
          <a:xfrm rot="4805046">
            <a:off x="5159375" y="50831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Багратион</a:t>
            </a:r>
          </a:p>
        </p:txBody>
      </p:sp>
      <p:grpSp>
        <p:nvGrpSpPr>
          <p:cNvPr id="33809" name="Group 1047"/>
          <p:cNvGrpSpPr>
            <a:grpSpLocks/>
          </p:cNvGrpSpPr>
          <p:nvPr/>
        </p:nvGrpSpPr>
        <p:grpSpPr bwMode="auto">
          <a:xfrm>
            <a:off x="5029200" y="2667000"/>
            <a:ext cx="930275" cy="1524000"/>
            <a:chOff x="3168" y="1680"/>
            <a:chExt cx="586" cy="960"/>
          </a:xfrm>
        </p:grpSpPr>
        <p:sp>
          <p:nvSpPr>
            <p:cNvPr id="33823" name="AutoShape 1048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4" name="Text Box 1049"/>
            <p:cNvSpPr txBox="1">
              <a:spLocks noChangeArrowheads="1"/>
            </p:cNvSpPr>
            <p:nvPr/>
          </p:nvSpPr>
          <p:spPr bwMode="auto">
            <a:xfrm rot="-5410919">
              <a:off x="3109" y="1931"/>
              <a:ext cx="84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Батарея </a:t>
              </a:r>
            </a:p>
            <a:p>
              <a:pPr algn="ctr"/>
              <a:r>
                <a:rPr lang="ru-RU" sz="2000"/>
                <a:t>Раевского</a:t>
              </a:r>
            </a:p>
          </p:txBody>
        </p:sp>
      </p:grpSp>
      <p:grpSp>
        <p:nvGrpSpPr>
          <p:cNvPr id="33810" name="Group 1050"/>
          <p:cNvGrpSpPr>
            <a:grpSpLocks/>
          </p:cNvGrpSpPr>
          <p:nvPr/>
        </p:nvGrpSpPr>
        <p:grpSpPr bwMode="auto">
          <a:xfrm>
            <a:off x="5029200" y="4078288"/>
            <a:ext cx="928688" cy="1870075"/>
            <a:chOff x="3168" y="1561"/>
            <a:chExt cx="585" cy="1178"/>
          </a:xfrm>
        </p:grpSpPr>
        <p:sp>
          <p:nvSpPr>
            <p:cNvPr id="33821" name="AutoShape 1051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2" name="Text Box 1052"/>
            <p:cNvSpPr txBox="1">
              <a:spLocks noChangeArrowheads="1"/>
            </p:cNvSpPr>
            <p:nvPr/>
          </p:nvSpPr>
          <p:spPr bwMode="auto">
            <a:xfrm rot="-5410919">
              <a:off x="2943" y="1929"/>
              <a:ext cx="117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Багратионовы</a:t>
              </a:r>
            </a:p>
            <a:p>
              <a:pPr algn="ctr"/>
              <a:r>
                <a:rPr lang="ru-RU" sz="2000"/>
                <a:t>флеши</a:t>
              </a:r>
            </a:p>
          </p:txBody>
        </p:sp>
      </p:grpSp>
      <p:sp>
        <p:nvSpPr>
          <p:cNvPr id="33811" name="Rectangle 1053"/>
          <p:cNvSpPr>
            <a:spLocks noChangeArrowheads="1"/>
          </p:cNvSpPr>
          <p:nvPr/>
        </p:nvSpPr>
        <p:spPr bwMode="auto">
          <a:xfrm>
            <a:off x="6858000" y="3124200"/>
            <a:ext cx="381000" cy="1295400"/>
          </a:xfrm>
          <a:prstGeom prst="rect">
            <a:avLst/>
          </a:prstGeom>
          <a:solidFill>
            <a:srgbClr val="008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2" name="Rectangle 1054"/>
          <p:cNvSpPr>
            <a:spLocks noChangeArrowheads="1"/>
          </p:cNvSpPr>
          <p:nvPr/>
        </p:nvSpPr>
        <p:spPr bwMode="auto">
          <a:xfrm>
            <a:off x="7696200" y="3810000"/>
            <a:ext cx="228600" cy="8382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13" name="Text Box 1055"/>
          <p:cNvSpPr txBox="1">
            <a:spLocks noChangeArrowheads="1"/>
          </p:cNvSpPr>
          <p:nvPr/>
        </p:nvSpPr>
        <p:spPr bwMode="auto">
          <a:xfrm rot="-3837681">
            <a:off x="7299325" y="1790701"/>
            <a:ext cx="993775" cy="679450"/>
          </a:xfrm>
          <a:prstGeom prst="rect">
            <a:avLst/>
          </a:prstGeom>
          <a:solidFill>
            <a:srgbClr val="66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Уваров</a:t>
            </a:r>
          </a:p>
          <a:p>
            <a:r>
              <a:rPr lang="ru-RU" sz="1800"/>
              <a:t>Платов</a:t>
            </a:r>
          </a:p>
        </p:txBody>
      </p:sp>
      <p:pic>
        <p:nvPicPr>
          <p:cNvPr id="33814" name="Picture 1056" descr="D:\WINDOWS\Рабочий стол\CONV\cnvt1.jpg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7620000" y="2819400"/>
            <a:ext cx="838200" cy="9509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grpSp>
        <p:nvGrpSpPr>
          <p:cNvPr id="6" name="Group 1060"/>
          <p:cNvGrpSpPr>
            <a:grpSpLocks/>
          </p:cNvGrpSpPr>
          <p:nvPr/>
        </p:nvGrpSpPr>
        <p:grpSpPr bwMode="auto">
          <a:xfrm>
            <a:off x="2590800" y="4724400"/>
            <a:ext cx="3505200" cy="1600200"/>
            <a:chOff x="1632" y="2976"/>
            <a:chExt cx="2208" cy="1008"/>
          </a:xfrm>
        </p:grpSpPr>
        <p:sp>
          <p:nvSpPr>
            <p:cNvPr id="33819" name="AutoShape 1058"/>
            <p:cNvSpPr>
              <a:spLocks noChangeArrowheads="1"/>
            </p:cNvSpPr>
            <p:nvPr/>
          </p:nvSpPr>
          <p:spPr bwMode="auto">
            <a:xfrm>
              <a:off x="2304" y="2976"/>
              <a:ext cx="816" cy="288"/>
            </a:xfrm>
            <a:custGeom>
              <a:avLst/>
              <a:gdLst>
                <a:gd name="T0" fmla="*/ 612 w 21600"/>
                <a:gd name="T1" fmla="*/ 0 h 21600"/>
                <a:gd name="T2" fmla="*/ 0 w 21600"/>
                <a:gd name="T3" fmla="*/ 144 h 21600"/>
                <a:gd name="T4" fmla="*/ 612 w 21600"/>
                <a:gd name="T5" fmla="*/ 288 h 21600"/>
                <a:gd name="T6" fmla="*/ 816 w 21600"/>
                <a:gd name="T7" fmla="*/ 144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0" name="AutoShape 1059"/>
            <p:cNvSpPr>
              <a:spLocks noChangeArrowheads="1"/>
            </p:cNvSpPr>
            <p:nvPr/>
          </p:nvSpPr>
          <p:spPr bwMode="auto">
            <a:xfrm>
              <a:off x="1632" y="3696"/>
              <a:ext cx="2208" cy="288"/>
            </a:xfrm>
            <a:custGeom>
              <a:avLst/>
              <a:gdLst>
                <a:gd name="T0" fmla="*/ 1656 w 21600"/>
                <a:gd name="T1" fmla="*/ 0 h 21600"/>
                <a:gd name="T2" fmla="*/ 0 w 21600"/>
                <a:gd name="T3" fmla="*/ 144 h 21600"/>
                <a:gd name="T4" fmla="*/ 1656 w 21600"/>
                <a:gd name="T5" fmla="*/ 288 h 21600"/>
                <a:gd name="T6" fmla="*/ 2208 w 21600"/>
                <a:gd name="T7" fmla="*/ 144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8949" name="Rectangle 1061" descr="Фиолетовый узор"/>
          <p:cNvSpPr>
            <a:spLocks noChangeArrowheads="1"/>
          </p:cNvSpPr>
          <p:nvPr/>
        </p:nvSpPr>
        <p:spPr bwMode="auto">
          <a:xfrm>
            <a:off x="3810000" y="533400"/>
            <a:ext cx="5105400" cy="685800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>
                <a:solidFill>
                  <a:srgbClr val="FFFF00"/>
                </a:solidFill>
              </a:rPr>
              <a:t>В ходе сражения был смертельно ранен командующий 2-й армии П.Багратион</a:t>
            </a:r>
          </a:p>
        </p:txBody>
      </p:sp>
      <p:pic>
        <p:nvPicPr>
          <p:cNvPr id="38950" name="Picture 1062" descr="D:\WINDOWS\Рабочий стол\CONV\cnvt0.jpg"/>
          <p:cNvPicPr>
            <a:picLocks noChangeAspect="1" noChangeArrowheads="1"/>
          </p:cNvPicPr>
          <p:nvPr/>
        </p:nvPicPr>
        <p:blipFill>
          <a:blip r:embed="rId7">
            <a:lum bright="12000" contrast="12000"/>
          </a:blip>
          <a:srcRect/>
          <a:stretch>
            <a:fillRect/>
          </a:stretch>
        </p:blipFill>
        <p:spPr bwMode="auto">
          <a:xfrm>
            <a:off x="1295400" y="1466850"/>
            <a:ext cx="7620000" cy="485775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8951" name="Rectangle 1063" descr="Фиолетовый узор"/>
          <p:cNvSpPr>
            <a:spLocks noChangeArrowheads="1"/>
          </p:cNvSpPr>
          <p:nvPr/>
        </p:nvSpPr>
        <p:spPr bwMode="auto">
          <a:xfrm>
            <a:off x="3810000" y="533400"/>
            <a:ext cx="5105400" cy="685800"/>
          </a:xfrm>
          <a:prstGeom prst="rect">
            <a:avLst/>
          </a:prstGeom>
          <a:solidFill>
            <a:srgbClr val="0070C0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FFFF00"/>
                </a:solidFill>
              </a:rPr>
              <a:t>На командном посту его сменил генерал Н.Тучков.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9" grpId="0" animBg="1" autoUpdateAnimBg="0"/>
      <p:bldP spid="38951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D:\WINDOWS\Рабочий стол\CONV\cnvt3.jpg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3886200" y="539750"/>
            <a:ext cx="5029200" cy="319405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3554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3810000"/>
            <a:ext cx="7696200" cy="28956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Не менее ожесточенное сражение разыгралось на Курганной высоте, где находилась батарея Раевского. Французы несколько раз захватывали её, но русские солдаты в штыковых атаках возвращали позиции обратно. 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1489075" y="1219200"/>
            <a:ext cx="2092325" cy="19939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Генерал </a:t>
            </a:r>
          </a:p>
          <a:p>
            <a:pPr algn="ctr"/>
            <a:r>
              <a:rPr lang="ru-RU"/>
              <a:t>А.П.Ермолов</a:t>
            </a:r>
          </a:p>
          <a:p>
            <a:pPr algn="ctr"/>
            <a:r>
              <a:rPr lang="ru-RU"/>
              <a:t>отбивает </a:t>
            </a:r>
          </a:p>
          <a:p>
            <a:pPr algn="ctr"/>
            <a:r>
              <a:rPr lang="ru-RU"/>
              <a:t>батарею</a:t>
            </a:r>
          </a:p>
          <a:p>
            <a:pPr algn="ctr"/>
            <a:r>
              <a:rPr lang="ru-RU"/>
              <a:t>Н.Раевского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295400" y="533400"/>
            <a:ext cx="7620000" cy="6126163"/>
            <a:chOff x="816" y="336"/>
            <a:chExt cx="4800" cy="3859"/>
          </a:xfrm>
        </p:grpSpPr>
        <p:grpSp>
          <p:nvGrpSpPr>
            <p:cNvPr id="35884" name="Group 3"/>
            <p:cNvGrpSpPr>
              <a:grpSpLocks/>
            </p:cNvGrpSpPr>
            <p:nvPr/>
          </p:nvGrpSpPr>
          <p:grpSpPr bwMode="auto">
            <a:xfrm>
              <a:off x="816" y="336"/>
              <a:ext cx="4800" cy="3859"/>
              <a:chOff x="816" y="336"/>
              <a:chExt cx="4800" cy="3859"/>
            </a:xfrm>
          </p:grpSpPr>
          <p:pic>
            <p:nvPicPr>
              <p:cNvPr id="35887" name="Picture 4" descr="D:\WINDOWS\Рабочий стол\1\1812\бородино.JPG"/>
              <p:cNvPicPr>
                <a:picLocks noChangeAspect="1" noChangeArrowheads="1"/>
              </p:cNvPicPr>
              <p:nvPr/>
            </p:nvPicPr>
            <p:blipFill>
              <a:blip r:embed="rId3">
                <a:lum bright="-6000" contrast="24000"/>
              </a:blip>
              <a:srcRect/>
              <a:stretch>
                <a:fillRect/>
              </a:stretch>
            </p:blipFill>
            <p:spPr bwMode="auto">
              <a:xfrm>
                <a:off x="816" y="336"/>
                <a:ext cx="4800" cy="3859"/>
              </a:xfrm>
              <a:prstGeom prst="rect">
                <a:avLst/>
              </a:prstGeom>
              <a:noFill/>
              <a:ln w="76200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sp>
            <p:nvSpPr>
              <p:cNvPr id="35888" name="Text Box 5"/>
              <p:cNvSpPr txBox="1">
                <a:spLocks noChangeArrowheads="1"/>
              </p:cNvSpPr>
              <p:nvPr/>
            </p:nvSpPr>
            <p:spPr bwMode="auto">
              <a:xfrm>
                <a:off x="897" y="3168"/>
                <a:ext cx="87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1800"/>
                  <a:t>Шевардино</a:t>
                </a:r>
              </a:p>
            </p:txBody>
          </p:sp>
        </p:grpSp>
        <p:sp>
          <p:nvSpPr>
            <p:cNvPr id="35885" name="Text Box 6"/>
            <p:cNvSpPr txBox="1">
              <a:spLocks noChangeArrowheads="1"/>
            </p:cNvSpPr>
            <p:nvPr/>
          </p:nvSpPr>
          <p:spPr bwMode="auto">
            <a:xfrm>
              <a:off x="2630" y="1257"/>
              <a:ext cx="7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Бородино</a:t>
              </a:r>
            </a:p>
          </p:txBody>
        </p:sp>
        <p:sp>
          <p:nvSpPr>
            <p:cNvPr id="35886" name="Text Box 7"/>
            <p:cNvSpPr txBox="1">
              <a:spLocks noChangeArrowheads="1"/>
            </p:cNvSpPr>
            <p:nvPr/>
          </p:nvSpPr>
          <p:spPr bwMode="auto">
            <a:xfrm>
              <a:off x="4656" y="2361"/>
              <a:ext cx="89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/>
                <a:t>Татариново</a:t>
              </a:r>
            </a:p>
          </p:txBody>
        </p:sp>
      </p:grpSp>
      <p:sp>
        <p:nvSpPr>
          <p:cNvPr id="35843" name="Rectangle 8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3810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5844" name="Rectangle 9"/>
          <p:cNvSpPr>
            <a:spLocks noChangeArrowheads="1"/>
          </p:cNvSpPr>
          <p:nvPr/>
        </p:nvSpPr>
        <p:spPr bwMode="auto">
          <a:xfrm rot="1194221">
            <a:off x="3276600" y="2057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Rectangle 10"/>
          <p:cNvSpPr>
            <a:spLocks noChangeArrowheads="1"/>
          </p:cNvSpPr>
          <p:nvPr/>
        </p:nvSpPr>
        <p:spPr bwMode="auto">
          <a:xfrm rot="-463599">
            <a:off x="3124200" y="3962400"/>
            <a:ext cx="381000" cy="16002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Rectangle 11"/>
          <p:cNvSpPr>
            <a:spLocks noChangeArrowheads="1"/>
          </p:cNvSpPr>
          <p:nvPr/>
        </p:nvSpPr>
        <p:spPr bwMode="auto">
          <a:xfrm rot="949081">
            <a:off x="4267200" y="11430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Rectangle 12"/>
          <p:cNvSpPr>
            <a:spLocks noChangeArrowheads="1"/>
          </p:cNvSpPr>
          <p:nvPr/>
        </p:nvSpPr>
        <p:spPr bwMode="auto">
          <a:xfrm rot="819025">
            <a:off x="3733800" y="26670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Rectangle 13"/>
          <p:cNvSpPr>
            <a:spLocks noChangeArrowheads="1"/>
          </p:cNvSpPr>
          <p:nvPr/>
        </p:nvSpPr>
        <p:spPr bwMode="auto">
          <a:xfrm rot="-471677">
            <a:off x="2667000" y="37338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9" name="Rectangle 14"/>
          <p:cNvSpPr>
            <a:spLocks noChangeArrowheads="1"/>
          </p:cNvSpPr>
          <p:nvPr/>
        </p:nvSpPr>
        <p:spPr bwMode="auto">
          <a:xfrm rot="-471677">
            <a:off x="2819400" y="4800600"/>
            <a:ext cx="228600" cy="914400"/>
          </a:xfrm>
          <a:prstGeom prst="rect">
            <a:avLst/>
          </a:prstGeom>
          <a:solidFill>
            <a:srgbClr val="CC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Rectangle 15"/>
          <p:cNvSpPr>
            <a:spLocks noChangeArrowheads="1"/>
          </p:cNvSpPr>
          <p:nvPr/>
        </p:nvSpPr>
        <p:spPr bwMode="auto">
          <a:xfrm rot="-330374">
            <a:off x="1295400" y="4876800"/>
            <a:ext cx="228600" cy="762000"/>
          </a:xfrm>
          <a:prstGeom prst="rect">
            <a:avLst/>
          </a:prstGeom>
          <a:solidFill>
            <a:schemeClr val="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1" name="Rectangle 16"/>
          <p:cNvSpPr>
            <a:spLocks noChangeArrowheads="1"/>
          </p:cNvSpPr>
          <p:nvPr/>
        </p:nvSpPr>
        <p:spPr bwMode="auto">
          <a:xfrm>
            <a:off x="2209800" y="56388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2" name="Rectangle 17"/>
          <p:cNvSpPr>
            <a:spLocks noChangeArrowheads="1"/>
          </p:cNvSpPr>
          <p:nvPr/>
        </p:nvSpPr>
        <p:spPr bwMode="auto">
          <a:xfrm rot="-472662">
            <a:off x="2209800" y="38100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3" name="Rectangle 18"/>
          <p:cNvSpPr>
            <a:spLocks noChangeArrowheads="1"/>
          </p:cNvSpPr>
          <p:nvPr/>
        </p:nvSpPr>
        <p:spPr bwMode="auto">
          <a:xfrm rot="-472662">
            <a:off x="1447800" y="3962400"/>
            <a:ext cx="304800" cy="914400"/>
          </a:xfrm>
          <a:prstGeom prst="rect">
            <a:avLst/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54" name="Picture 19" descr="D:\WINDOWS\Рабочий стол\CONV\cnvt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4525" y="4800600"/>
            <a:ext cx="752475" cy="7620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5855" name="Text Box 20"/>
          <p:cNvSpPr txBox="1">
            <a:spLocks noChangeArrowheads="1"/>
          </p:cNvSpPr>
          <p:nvPr/>
        </p:nvSpPr>
        <p:spPr bwMode="auto">
          <a:xfrm rot="-4606433">
            <a:off x="5203825" y="25685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Барклай де Толли</a:t>
            </a:r>
          </a:p>
        </p:txBody>
      </p:sp>
      <p:sp>
        <p:nvSpPr>
          <p:cNvPr id="35856" name="Text Box 21"/>
          <p:cNvSpPr txBox="1">
            <a:spLocks noChangeArrowheads="1"/>
          </p:cNvSpPr>
          <p:nvPr/>
        </p:nvSpPr>
        <p:spPr bwMode="auto">
          <a:xfrm rot="4805046">
            <a:off x="5159375" y="5083175"/>
            <a:ext cx="2362200" cy="425450"/>
          </a:xfrm>
          <a:prstGeom prst="rect">
            <a:avLst/>
          </a:prstGeom>
          <a:solidFill>
            <a:srgbClr val="008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FF"/>
                </a:solidFill>
              </a:rPr>
              <a:t>Багратион</a:t>
            </a:r>
          </a:p>
        </p:txBody>
      </p:sp>
      <p:grpSp>
        <p:nvGrpSpPr>
          <p:cNvPr id="35857" name="Group 22"/>
          <p:cNvGrpSpPr>
            <a:grpSpLocks/>
          </p:cNvGrpSpPr>
          <p:nvPr/>
        </p:nvGrpSpPr>
        <p:grpSpPr bwMode="auto">
          <a:xfrm>
            <a:off x="5029200" y="2667000"/>
            <a:ext cx="930275" cy="1524000"/>
            <a:chOff x="3168" y="1680"/>
            <a:chExt cx="586" cy="960"/>
          </a:xfrm>
        </p:grpSpPr>
        <p:sp>
          <p:nvSpPr>
            <p:cNvPr id="35882" name="AutoShape 23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83" name="Text Box 24"/>
            <p:cNvSpPr txBox="1">
              <a:spLocks noChangeArrowheads="1"/>
            </p:cNvSpPr>
            <p:nvPr/>
          </p:nvSpPr>
          <p:spPr bwMode="auto">
            <a:xfrm rot="-5410919">
              <a:off x="3109" y="1931"/>
              <a:ext cx="84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Батарея </a:t>
              </a:r>
            </a:p>
            <a:p>
              <a:pPr algn="ctr"/>
              <a:r>
                <a:rPr lang="ru-RU" sz="2000"/>
                <a:t>Раевского</a:t>
              </a:r>
            </a:p>
          </p:txBody>
        </p:sp>
      </p:grpSp>
      <p:grpSp>
        <p:nvGrpSpPr>
          <p:cNvPr id="35858" name="Group 25"/>
          <p:cNvGrpSpPr>
            <a:grpSpLocks/>
          </p:cNvGrpSpPr>
          <p:nvPr/>
        </p:nvGrpSpPr>
        <p:grpSpPr bwMode="auto">
          <a:xfrm>
            <a:off x="5029200" y="4078288"/>
            <a:ext cx="928688" cy="1870075"/>
            <a:chOff x="3168" y="1561"/>
            <a:chExt cx="585" cy="1178"/>
          </a:xfrm>
        </p:grpSpPr>
        <p:sp>
          <p:nvSpPr>
            <p:cNvPr id="35880" name="AutoShape 26"/>
            <p:cNvSpPr>
              <a:spLocks noChangeArrowheads="1"/>
            </p:cNvSpPr>
            <p:nvPr/>
          </p:nvSpPr>
          <p:spPr bwMode="auto">
            <a:xfrm rot="105899" flipH="1">
              <a:off x="3168" y="1680"/>
              <a:ext cx="240" cy="960"/>
            </a:xfrm>
            <a:prstGeom prst="chevro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81" name="Text Box 27"/>
            <p:cNvSpPr txBox="1">
              <a:spLocks noChangeArrowheads="1"/>
            </p:cNvSpPr>
            <p:nvPr/>
          </p:nvSpPr>
          <p:spPr bwMode="auto">
            <a:xfrm rot="-5410919">
              <a:off x="2943" y="1929"/>
              <a:ext cx="117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Багратионовы</a:t>
              </a:r>
            </a:p>
            <a:p>
              <a:pPr algn="ctr"/>
              <a:r>
                <a:rPr lang="ru-RU" sz="2000"/>
                <a:t>флеши</a:t>
              </a:r>
            </a:p>
          </p:txBody>
        </p:sp>
      </p:grpSp>
      <p:sp>
        <p:nvSpPr>
          <p:cNvPr id="35859" name="Rectangle 28"/>
          <p:cNvSpPr>
            <a:spLocks noChangeArrowheads="1"/>
          </p:cNvSpPr>
          <p:nvPr/>
        </p:nvSpPr>
        <p:spPr bwMode="auto">
          <a:xfrm>
            <a:off x="6858000" y="3124200"/>
            <a:ext cx="381000" cy="1295400"/>
          </a:xfrm>
          <a:prstGeom prst="rect">
            <a:avLst/>
          </a:prstGeom>
          <a:solidFill>
            <a:srgbClr val="008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0" name="Rectangle 29"/>
          <p:cNvSpPr>
            <a:spLocks noChangeArrowheads="1"/>
          </p:cNvSpPr>
          <p:nvPr/>
        </p:nvSpPr>
        <p:spPr bwMode="auto">
          <a:xfrm>
            <a:off x="7696200" y="3810000"/>
            <a:ext cx="228600" cy="8382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61" name="Text Box 30"/>
          <p:cNvSpPr txBox="1">
            <a:spLocks noChangeArrowheads="1"/>
          </p:cNvSpPr>
          <p:nvPr/>
        </p:nvSpPr>
        <p:spPr bwMode="auto">
          <a:xfrm rot="-3837681">
            <a:off x="7299325" y="1790701"/>
            <a:ext cx="993775" cy="679450"/>
          </a:xfrm>
          <a:prstGeom prst="rect">
            <a:avLst/>
          </a:prstGeom>
          <a:solidFill>
            <a:srgbClr val="66FF66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Уваров</a:t>
            </a:r>
          </a:p>
          <a:p>
            <a:r>
              <a:rPr lang="ru-RU" sz="1800"/>
              <a:t>Платов</a:t>
            </a:r>
          </a:p>
        </p:txBody>
      </p:sp>
      <p:pic>
        <p:nvPicPr>
          <p:cNvPr id="35862" name="Picture 31" descr="D:\WINDOWS\Рабочий стол\CONV\cnvt1.jpg"/>
          <p:cNvPicPr>
            <a:picLocks noChangeAspect="1" noChangeArrowheads="1"/>
          </p:cNvPicPr>
          <p:nvPr/>
        </p:nvPicPr>
        <p:blipFill>
          <a:blip r:embed="rId5">
            <a:lum bright="6000"/>
          </a:blip>
          <a:srcRect/>
          <a:stretch>
            <a:fillRect/>
          </a:stretch>
        </p:blipFill>
        <p:spPr bwMode="auto">
          <a:xfrm>
            <a:off x="7620000" y="2819400"/>
            <a:ext cx="838200" cy="95091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grpSp>
        <p:nvGrpSpPr>
          <p:cNvPr id="35863" name="Group 32"/>
          <p:cNvGrpSpPr>
            <a:grpSpLocks/>
          </p:cNvGrpSpPr>
          <p:nvPr/>
        </p:nvGrpSpPr>
        <p:grpSpPr bwMode="auto">
          <a:xfrm>
            <a:off x="2590800" y="4724400"/>
            <a:ext cx="3505200" cy="1600200"/>
            <a:chOff x="1632" y="2976"/>
            <a:chExt cx="2208" cy="1008"/>
          </a:xfrm>
        </p:grpSpPr>
        <p:sp>
          <p:nvSpPr>
            <p:cNvPr id="35878" name="AutoShape 33"/>
            <p:cNvSpPr>
              <a:spLocks noChangeArrowheads="1"/>
            </p:cNvSpPr>
            <p:nvPr/>
          </p:nvSpPr>
          <p:spPr bwMode="auto">
            <a:xfrm>
              <a:off x="2304" y="2976"/>
              <a:ext cx="816" cy="288"/>
            </a:xfrm>
            <a:custGeom>
              <a:avLst/>
              <a:gdLst>
                <a:gd name="T0" fmla="*/ 612 w 21600"/>
                <a:gd name="T1" fmla="*/ 0 h 21600"/>
                <a:gd name="T2" fmla="*/ 0 w 21600"/>
                <a:gd name="T3" fmla="*/ 144 h 21600"/>
                <a:gd name="T4" fmla="*/ 612 w 21600"/>
                <a:gd name="T5" fmla="*/ 288 h 21600"/>
                <a:gd name="T6" fmla="*/ 816 w 21600"/>
                <a:gd name="T7" fmla="*/ 144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2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79" name="AutoShape 34"/>
            <p:cNvSpPr>
              <a:spLocks noChangeArrowheads="1"/>
            </p:cNvSpPr>
            <p:nvPr/>
          </p:nvSpPr>
          <p:spPr bwMode="auto">
            <a:xfrm>
              <a:off x="1632" y="3696"/>
              <a:ext cx="2208" cy="288"/>
            </a:xfrm>
            <a:custGeom>
              <a:avLst/>
              <a:gdLst>
                <a:gd name="T0" fmla="*/ 1656 w 21600"/>
                <a:gd name="T1" fmla="*/ 0 h 21600"/>
                <a:gd name="T2" fmla="*/ 0 w 21600"/>
                <a:gd name="T3" fmla="*/ 144 h 21600"/>
                <a:gd name="T4" fmla="*/ 1656 w 21600"/>
                <a:gd name="T5" fmla="*/ 288 h 21600"/>
                <a:gd name="T6" fmla="*/ 2208 w 21600"/>
                <a:gd name="T7" fmla="*/ 144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71" name="Rectangle 35" descr="Фиолетовый узор"/>
          <p:cNvSpPr>
            <a:spLocks noChangeArrowheads="1"/>
          </p:cNvSpPr>
          <p:nvPr/>
        </p:nvSpPr>
        <p:spPr bwMode="auto">
          <a:xfrm>
            <a:off x="3505200" y="533400"/>
            <a:ext cx="5410200" cy="990600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>
                <a:solidFill>
                  <a:srgbClr val="FFFF00"/>
                </a:solidFill>
              </a:rPr>
              <a:t>Кутузов.что бы снять напряжение в центре послал в обход французов казаков атама-на Платова и драгун генерала Уварова.</a:t>
            </a: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3505200" y="3048000"/>
            <a:ext cx="1524000" cy="1143000"/>
            <a:chOff x="2208" y="1920"/>
            <a:chExt cx="960" cy="720"/>
          </a:xfrm>
        </p:grpSpPr>
        <p:sp>
          <p:nvSpPr>
            <p:cNvPr id="35876" name="AutoShape 39"/>
            <p:cNvSpPr>
              <a:spLocks noChangeArrowheads="1"/>
            </p:cNvSpPr>
            <p:nvPr/>
          </p:nvSpPr>
          <p:spPr bwMode="auto">
            <a:xfrm>
              <a:off x="2592" y="1920"/>
              <a:ext cx="576" cy="192"/>
            </a:xfrm>
            <a:custGeom>
              <a:avLst/>
              <a:gdLst>
                <a:gd name="T0" fmla="*/ 432 w 21600"/>
                <a:gd name="T1" fmla="*/ 0 h 21600"/>
                <a:gd name="T2" fmla="*/ 0 w 21600"/>
                <a:gd name="T3" fmla="*/ 96 h 21600"/>
                <a:gd name="T4" fmla="*/ 432 w 21600"/>
                <a:gd name="T5" fmla="*/ 192 h 21600"/>
                <a:gd name="T6" fmla="*/ 576 w 21600"/>
                <a:gd name="T7" fmla="*/ 96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77" name="AutoShape 40"/>
            <p:cNvSpPr>
              <a:spLocks noChangeArrowheads="1"/>
            </p:cNvSpPr>
            <p:nvPr/>
          </p:nvSpPr>
          <p:spPr bwMode="auto">
            <a:xfrm>
              <a:off x="2208" y="2352"/>
              <a:ext cx="960" cy="288"/>
            </a:xfrm>
            <a:custGeom>
              <a:avLst/>
              <a:gdLst>
                <a:gd name="T0" fmla="*/ 720 w 21600"/>
                <a:gd name="T1" fmla="*/ 0 h 21600"/>
                <a:gd name="T2" fmla="*/ 0 w 21600"/>
                <a:gd name="T3" fmla="*/ 144 h 21600"/>
                <a:gd name="T4" fmla="*/ 720 w 21600"/>
                <a:gd name="T5" fmla="*/ 288 h 21600"/>
                <a:gd name="T6" fmla="*/ 960 w 21600"/>
                <a:gd name="T7" fmla="*/ 144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5334000" y="3352800"/>
            <a:ext cx="685800" cy="1828800"/>
            <a:chOff x="3360" y="2112"/>
            <a:chExt cx="432" cy="1152"/>
          </a:xfrm>
        </p:grpSpPr>
        <p:sp>
          <p:nvSpPr>
            <p:cNvPr id="35874" name="AutoShape 42"/>
            <p:cNvSpPr>
              <a:spLocks noChangeArrowheads="1"/>
            </p:cNvSpPr>
            <p:nvPr/>
          </p:nvSpPr>
          <p:spPr bwMode="auto">
            <a:xfrm flipH="1">
              <a:off x="3360" y="2112"/>
              <a:ext cx="384" cy="144"/>
            </a:xfrm>
            <a:custGeom>
              <a:avLst/>
              <a:gdLst>
                <a:gd name="T0" fmla="*/ 288 w 21600"/>
                <a:gd name="T1" fmla="*/ 0 h 21600"/>
                <a:gd name="T2" fmla="*/ 0 w 21600"/>
                <a:gd name="T3" fmla="*/ 72 h 21600"/>
                <a:gd name="T4" fmla="*/ 288 w 21600"/>
                <a:gd name="T5" fmla="*/ 144 h 21600"/>
                <a:gd name="T6" fmla="*/ 384 w 21600"/>
                <a:gd name="T7" fmla="*/ 7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75" name="AutoShape 43"/>
            <p:cNvSpPr>
              <a:spLocks noChangeArrowheads="1"/>
            </p:cNvSpPr>
            <p:nvPr/>
          </p:nvSpPr>
          <p:spPr bwMode="auto">
            <a:xfrm flipH="1">
              <a:off x="3408" y="3120"/>
              <a:ext cx="384" cy="144"/>
            </a:xfrm>
            <a:custGeom>
              <a:avLst/>
              <a:gdLst>
                <a:gd name="T0" fmla="*/ 288 w 21600"/>
                <a:gd name="T1" fmla="*/ 0 h 21600"/>
                <a:gd name="T2" fmla="*/ 0 w 21600"/>
                <a:gd name="T3" fmla="*/ 72 h 21600"/>
                <a:gd name="T4" fmla="*/ 288 w 21600"/>
                <a:gd name="T5" fmla="*/ 144 h 21600"/>
                <a:gd name="T6" fmla="*/ 384 w 21600"/>
                <a:gd name="T7" fmla="*/ 7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81" name="AutoShape 45"/>
          <p:cNvSpPr>
            <a:spLocks noChangeArrowheads="1"/>
          </p:cNvSpPr>
          <p:nvPr/>
        </p:nvSpPr>
        <p:spPr bwMode="auto">
          <a:xfrm flipH="1">
            <a:off x="2133600" y="1066800"/>
            <a:ext cx="5334000" cy="914400"/>
          </a:xfrm>
          <a:prstGeom prst="curvedDownArrow">
            <a:avLst>
              <a:gd name="adj1" fmla="val 49124"/>
              <a:gd name="adj2" fmla="val 165791"/>
              <a:gd name="adj3" fmla="val 33333"/>
            </a:avLst>
          </a:prstGeom>
          <a:solidFill>
            <a:srgbClr val="66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2" name="Rectangle 46" descr="Фиолетовый узор"/>
          <p:cNvSpPr>
            <a:spLocks noChangeArrowheads="1"/>
          </p:cNvSpPr>
          <p:nvPr/>
        </p:nvSpPr>
        <p:spPr bwMode="auto">
          <a:xfrm>
            <a:off x="3505200" y="533400"/>
            <a:ext cx="5410200" cy="990600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>
                <a:solidFill>
                  <a:srgbClr val="FFFF00"/>
                </a:solidFill>
              </a:rPr>
              <a:t>Французы отбили рейд русских кавалеристов и в этот момент Наполеон двинул в бой свою Старую гвардию.</a:t>
            </a:r>
          </a:p>
        </p:txBody>
      </p:sp>
      <p:sp>
        <p:nvSpPr>
          <p:cNvPr id="39983" name="AutoShape 47"/>
          <p:cNvSpPr>
            <a:spLocks noChangeArrowheads="1"/>
          </p:cNvSpPr>
          <p:nvPr/>
        </p:nvSpPr>
        <p:spPr bwMode="auto">
          <a:xfrm rot="-705065">
            <a:off x="2819400" y="1981200"/>
            <a:ext cx="304800" cy="1219200"/>
          </a:xfrm>
          <a:prstGeom prst="upArrow">
            <a:avLst>
              <a:gd name="adj1" fmla="val 50000"/>
              <a:gd name="adj2" fmla="val 100000"/>
            </a:avLst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4" name="AutoShape 48"/>
          <p:cNvSpPr>
            <a:spLocks noChangeArrowheads="1"/>
          </p:cNvSpPr>
          <p:nvPr/>
        </p:nvSpPr>
        <p:spPr bwMode="auto">
          <a:xfrm>
            <a:off x="3124200" y="1828800"/>
            <a:ext cx="3352800" cy="228600"/>
          </a:xfrm>
          <a:prstGeom prst="rightArrow">
            <a:avLst>
              <a:gd name="adj1" fmla="val 50000"/>
              <a:gd name="adj2" fmla="val 366667"/>
            </a:avLst>
          </a:prstGeom>
          <a:solidFill>
            <a:srgbClr val="66FF6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5" name="AutoShape 49"/>
          <p:cNvSpPr>
            <a:spLocks noChangeArrowheads="1"/>
          </p:cNvSpPr>
          <p:nvPr/>
        </p:nvSpPr>
        <p:spPr bwMode="auto">
          <a:xfrm>
            <a:off x="1828800" y="4343400"/>
            <a:ext cx="2057400" cy="304800"/>
          </a:xfrm>
          <a:prstGeom prst="rightArrow">
            <a:avLst>
              <a:gd name="adj1" fmla="val 50000"/>
              <a:gd name="adj2" fmla="val 168750"/>
            </a:avLst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86" name="Rectangle 50" descr="Фиолетовый узор"/>
          <p:cNvSpPr>
            <a:spLocks noChangeArrowheads="1"/>
          </p:cNvSpPr>
          <p:nvPr/>
        </p:nvSpPr>
        <p:spPr bwMode="auto">
          <a:xfrm>
            <a:off x="3505200" y="533400"/>
            <a:ext cx="5410200" cy="990600"/>
          </a:xfrm>
          <a:prstGeom prst="rect">
            <a:avLst/>
          </a:prstGeom>
          <a:solidFill>
            <a:srgbClr val="0070C0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FFFF00"/>
                </a:solidFill>
              </a:rPr>
              <a:t>Но </a:t>
            </a:r>
            <a:r>
              <a:rPr lang="ru-RU" sz="2000" dirty="0" smtClean="0">
                <a:solidFill>
                  <a:srgbClr val="FFFF00"/>
                </a:solidFill>
              </a:rPr>
              <a:t>неожиданно </a:t>
            </a:r>
            <a:r>
              <a:rPr lang="ru-RU" sz="2000" dirty="0">
                <a:solidFill>
                  <a:srgbClr val="FFFF00"/>
                </a:solidFill>
              </a:rPr>
              <a:t>Наполеон отдал приказ возвратить Гвардию назад</a:t>
            </a:r>
            <a:r>
              <a:rPr lang="ru-RU" sz="2000" dirty="0" smtClean="0">
                <a:solidFill>
                  <a:srgbClr val="FFFF00"/>
                </a:solidFill>
              </a:rPr>
              <a:t>. К </a:t>
            </a:r>
            <a:r>
              <a:rPr lang="ru-RU" sz="2000" dirty="0">
                <a:solidFill>
                  <a:srgbClr val="FFFF00"/>
                </a:solidFill>
              </a:rPr>
              <a:t>вечеру битва стала затихать. </a:t>
            </a:r>
          </a:p>
        </p:txBody>
      </p:sp>
      <p:sp>
        <p:nvSpPr>
          <p:cNvPr id="39987" name="AutoShape 51"/>
          <p:cNvSpPr>
            <a:spLocks noChangeArrowheads="1"/>
          </p:cNvSpPr>
          <p:nvPr/>
        </p:nvSpPr>
        <p:spPr bwMode="auto">
          <a:xfrm flipH="1">
            <a:off x="1676400" y="3810000"/>
            <a:ext cx="2133600" cy="533400"/>
          </a:xfrm>
          <a:prstGeom prst="curvedDownArrow">
            <a:avLst>
              <a:gd name="adj1" fmla="val 39944"/>
              <a:gd name="adj2" fmla="val 119944"/>
              <a:gd name="adj3" fmla="val 33333"/>
            </a:avLst>
          </a:prstGeom>
          <a:solidFill>
            <a:schemeClr val="bg1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71" grpId="0" animBg="1" autoUpdateAnimBg="0"/>
      <p:bldP spid="39981" grpId="0" animBg="1"/>
      <p:bldP spid="39982" grpId="0" animBg="1" autoUpdateAnimBg="0"/>
      <p:bldP spid="39983" grpId="0" animBg="1"/>
      <p:bldP spid="39984" grpId="0" animBg="1"/>
      <p:bldP spid="39985" grpId="0" animBg="1"/>
      <p:bldP spid="39986" grpId="0" animBg="1" autoUpdateAnimBg="0"/>
      <p:bldP spid="399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План </a:t>
            </a:r>
            <a:r>
              <a:rPr lang="ru-RU" sz="3600" b="1" dirty="0" smtClean="0">
                <a:solidFill>
                  <a:srgbClr val="FF0000"/>
                </a:solidFill>
              </a:rPr>
              <a:t>занятия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3075" name="Rectangle 3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1371600" y="1143000"/>
            <a:ext cx="7620000" cy="51816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1.Причины и начало войны.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2.Смоленское сражение.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3.Бородинская битва.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4.Тарутинский маневр.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5.Партизанское движение.</a:t>
            </a: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6.Гибель «Великой армии».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762000"/>
            <a:ext cx="3886200" cy="5024454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27 августа в 2 часа ночи Кутузов приказал отвести войска.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Сражение не принесло победы ни одной из сторон. Французы потеряли -60 тыс. солдат, но за ними осталось поле боя. Русские-40 тыс., но они вынуждены были продолжить отступление.</a:t>
            </a: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3.Бородинская битва.</a:t>
            </a: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1679575" y="5851525"/>
            <a:ext cx="3044825" cy="7778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В.Верещагин.Конец</a:t>
            </a:r>
          </a:p>
          <a:p>
            <a:pPr algn="ctr"/>
            <a:r>
              <a:rPr lang="ru-RU" sz="2000"/>
              <a:t>Бородинского сражения</a:t>
            </a:r>
          </a:p>
        </p:txBody>
      </p:sp>
      <p:pic>
        <p:nvPicPr>
          <p:cNvPr id="36869" name="Picture 6" descr="D:\WINDOWS\Рабочий стол\CONV\cnvt1.jpg"/>
          <p:cNvPicPr>
            <a:picLocks noChangeAspect="1" noChangeArrowheads="1"/>
          </p:cNvPicPr>
          <p:nvPr/>
        </p:nvPicPr>
        <p:blipFill>
          <a:blip r:embed="rId3">
            <a:lum bright="18000" contrast="6000"/>
          </a:blip>
          <a:srcRect/>
          <a:stretch>
            <a:fillRect/>
          </a:stretch>
        </p:blipFill>
        <p:spPr bwMode="auto">
          <a:xfrm>
            <a:off x="1377950" y="1066800"/>
            <a:ext cx="3727450" cy="44672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 descr="D:\WINDOWS\Рабочий стол\CONV\совет в филях.jpg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4114800" y="685800"/>
            <a:ext cx="4800600" cy="316865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3314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3733800"/>
            <a:ext cx="7696200" cy="2971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Александр</a:t>
            </a:r>
            <a:r>
              <a:rPr lang="en-US" sz="2400" b="1" dirty="0" smtClean="0">
                <a:solidFill>
                  <a:srgbClr val="FFFF00"/>
                </a:solidFill>
              </a:rPr>
              <a:t> I </a:t>
            </a:r>
            <a:r>
              <a:rPr lang="ru-RU" sz="2400" b="1" dirty="0" smtClean="0">
                <a:solidFill>
                  <a:srgbClr val="FFFF00"/>
                </a:solidFill>
              </a:rPr>
              <a:t>и придворные требовали, чтобы под Москвой Кутузов дал новое сражение.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Кутузов подойдя к Москве, собрал военный совет в д.Фили и выслушав всех присутствующих заявил: «С потерей Москвы не потеряна еще Россия…Но, когда уничтожится армия погибнет Москва и Россия».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4.Тарутинский маневр.</a:t>
            </a: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479550" y="1631950"/>
            <a:ext cx="2330450" cy="126365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/>
              <a:t>Военный совет</a:t>
            </a:r>
          </a:p>
          <a:p>
            <a:pPr algn="ctr" eaLnBrk="0" hangingPunct="0"/>
            <a:r>
              <a:rPr lang="ru-RU"/>
              <a:t>В Филях</a:t>
            </a:r>
          </a:p>
          <a:p>
            <a:pPr algn="ctr" eaLnBrk="0" hangingPunct="0"/>
            <a:r>
              <a:rPr lang="ru-RU"/>
              <a:t>(1.9.1812)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4.Тарутинский маневр.</a:t>
            </a:r>
          </a:p>
        </p:txBody>
      </p:sp>
      <p:pic>
        <p:nvPicPr>
          <p:cNvPr id="38915" name="Picture 4" descr="D:\WINDOWS\Рабочий стол\1\1812\на поклонной горе.jpg"/>
          <p:cNvPicPr>
            <a:picLocks noChangeAspect="1" noChangeArrowheads="1"/>
          </p:cNvPicPr>
          <p:nvPr/>
        </p:nvPicPr>
        <p:blipFill>
          <a:blip r:embed="rId3">
            <a:lum bright="6000" contrast="12000"/>
          </a:blip>
          <a:srcRect/>
          <a:stretch>
            <a:fillRect/>
          </a:stretch>
        </p:blipFill>
        <p:spPr bwMode="auto">
          <a:xfrm>
            <a:off x="1295400" y="838200"/>
            <a:ext cx="3937000" cy="47244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1600200" y="5791200"/>
            <a:ext cx="2082800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/>
              <a:t>В.Верещагин</a:t>
            </a:r>
          </a:p>
        </p:txBody>
      </p:sp>
      <p:sp>
        <p:nvSpPr>
          <p:cNvPr id="33794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286380" y="762000"/>
            <a:ext cx="3781420" cy="4881578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Вместе с русской армией город покинули многие его жители. По приказу генерал-губернатора </a:t>
            </a:r>
            <a:r>
              <a:rPr lang="ru-RU" sz="2000" b="1" dirty="0" err="1" smtClean="0">
                <a:solidFill>
                  <a:srgbClr val="FFFF00"/>
                </a:solidFill>
              </a:rPr>
              <a:t>Ф.Ростопчина</a:t>
            </a:r>
            <a:r>
              <a:rPr lang="ru-RU" sz="2000" b="1" dirty="0" smtClean="0">
                <a:solidFill>
                  <a:srgbClr val="FFFF00"/>
                </a:solidFill>
              </a:rPr>
              <a:t>  Москва была подожжена.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Французы подошли к городу 3 сентября. Наполеон расположившись на Поклонной горе любовался русской столицей. Но, вопреки ожиданиям депутация московских бояр с ключами от города так и не появилась.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Город на 3 дня был отдан во власть солдат.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A:\карт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0"/>
            <a:ext cx="91344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"/>
            <a:ext cx="6096000" cy="11430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b="1" dirty="0" smtClean="0">
                <a:solidFill>
                  <a:srgbClr val="FFFF00"/>
                </a:solidFill>
              </a:rPr>
              <a:t>Русская армия покинув столицу по Рязанской дороге, затем перешла на Калужскую, и оторвалась от преследовавшего ее корпуса </a:t>
            </a:r>
            <a:r>
              <a:rPr lang="ru-RU" sz="1800" b="1" dirty="0" err="1" smtClean="0">
                <a:solidFill>
                  <a:srgbClr val="FFFF00"/>
                </a:solidFill>
              </a:rPr>
              <a:t>Мюрата</a:t>
            </a:r>
            <a:r>
              <a:rPr lang="ru-RU" sz="2000" b="1" dirty="0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 rot="2172516">
            <a:off x="8077200" y="38100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 rot="10397506">
            <a:off x="8001000" y="41148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239000" y="4267200"/>
            <a:ext cx="1293813" cy="396875"/>
            <a:chOff x="4560" y="2688"/>
            <a:chExt cx="815" cy="250"/>
          </a:xfrm>
        </p:grpSpPr>
        <p:sp>
          <p:nvSpPr>
            <p:cNvPr id="39943" name="AutoShape 18"/>
            <p:cNvSpPr>
              <a:spLocks noChangeArrowheads="1"/>
            </p:cNvSpPr>
            <p:nvPr/>
          </p:nvSpPr>
          <p:spPr bwMode="auto">
            <a:xfrm>
              <a:off x="4896" y="2688"/>
              <a:ext cx="96" cy="96"/>
            </a:xfrm>
            <a:custGeom>
              <a:avLst/>
              <a:gdLst>
                <a:gd name="T0" fmla="*/ 48 w 21600"/>
                <a:gd name="T1" fmla="*/ 0 h 21600"/>
                <a:gd name="T2" fmla="*/ 14 w 21600"/>
                <a:gd name="T3" fmla="*/ 14 h 21600"/>
                <a:gd name="T4" fmla="*/ 0 w 21600"/>
                <a:gd name="T5" fmla="*/ 48 h 21600"/>
                <a:gd name="T6" fmla="*/ 14 w 21600"/>
                <a:gd name="T7" fmla="*/ 82 h 21600"/>
                <a:gd name="T8" fmla="*/ 48 w 21600"/>
                <a:gd name="T9" fmla="*/ 96 h 21600"/>
                <a:gd name="T10" fmla="*/ 82 w 21600"/>
                <a:gd name="T11" fmla="*/ 82 h 21600"/>
                <a:gd name="T12" fmla="*/ 96 w 21600"/>
                <a:gd name="T13" fmla="*/ 48 h 21600"/>
                <a:gd name="T14" fmla="*/ 82 w 21600"/>
                <a:gd name="T15" fmla="*/ 1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44" name="Text Box 19"/>
            <p:cNvSpPr txBox="1">
              <a:spLocks noChangeArrowheads="1"/>
            </p:cNvSpPr>
            <p:nvPr/>
          </p:nvSpPr>
          <p:spPr bwMode="auto">
            <a:xfrm>
              <a:off x="4560" y="2688"/>
              <a:ext cx="8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0000"/>
                  </a:solidFill>
                </a:rPr>
                <a:t>Тарутино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31" grpId="0" animBg="1"/>
      <p:bldP spid="348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30" descr="D:\WINDOWS\Рабочий стол\CONV\малоярославец.JPG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3505200" y="454025"/>
            <a:ext cx="5410200" cy="327977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4579" name="Rectangle 1027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733800"/>
            <a:ext cx="7772400" cy="2971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Русская армия расположилась на берегу р.Нара в старинном русском селе Тарутино.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Это позволило, прикрывая пути отхода французов на юг, дать армии отдых. В </a:t>
            </a:r>
            <a:r>
              <a:rPr lang="ru-RU" sz="2400" b="1" dirty="0" err="1" smtClean="0">
                <a:solidFill>
                  <a:srgbClr val="FFFF00"/>
                </a:solidFill>
              </a:rPr>
              <a:t>Тарутинский</a:t>
            </a:r>
            <a:r>
              <a:rPr lang="ru-RU" sz="2400" b="1" dirty="0" smtClean="0">
                <a:solidFill>
                  <a:srgbClr val="FFFF00"/>
                </a:solidFill>
              </a:rPr>
              <a:t> лагерь постоянно прибывали подкрепления. Несколько попыток французов пройти в не разоренные войной районы были успешно отбиты.</a:t>
            </a:r>
          </a:p>
        </p:txBody>
      </p:sp>
      <p:sp>
        <p:nvSpPr>
          <p:cNvPr id="40964" name="Rectangle 1028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4.Тарутинский маневр.</a:t>
            </a:r>
          </a:p>
        </p:txBody>
      </p:sp>
      <p:sp>
        <p:nvSpPr>
          <p:cNvPr id="40965" name="Text Box 1029"/>
          <p:cNvSpPr txBox="1">
            <a:spLocks noChangeArrowheads="1"/>
          </p:cNvSpPr>
          <p:nvPr/>
        </p:nvSpPr>
        <p:spPr bwMode="auto">
          <a:xfrm>
            <a:off x="1223963" y="1555750"/>
            <a:ext cx="2205037" cy="126365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/>
              <a:t>П.Гесс</a:t>
            </a:r>
          </a:p>
          <a:p>
            <a:pPr eaLnBrk="0" hangingPunct="0"/>
            <a:r>
              <a:rPr lang="ru-RU"/>
              <a:t>Сражение под</a:t>
            </a:r>
          </a:p>
          <a:p>
            <a:pPr eaLnBrk="0" hangingPunct="0"/>
            <a:r>
              <a:rPr lang="ru-RU"/>
              <a:t>Тарутино.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7" descr="D:\WINDOWS\Рабочий стол\CONV\наполеон и лортст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554038"/>
            <a:ext cx="4876800" cy="3332162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1507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85852" y="4572008"/>
            <a:ext cx="7858148" cy="1928826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Находившийся в Москве Наполеон очень быстро понял, что оказался в ловушке. Достигнув долгожданной цели, он не смог подписать мир, армия на глазах превращалась в мародеров, впереди предстояла зима в разоренном и сожженном городе.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Генерал </a:t>
            </a:r>
            <a:r>
              <a:rPr lang="ru-RU" sz="2000" b="1" dirty="0" err="1" smtClean="0">
                <a:solidFill>
                  <a:srgbClr val="FFFF00"/>
                </a:solidFill>
              </a:rPr>
              <a:t>Лористон</a:t>
            </a:r>
            <a:r>
              <a:rPr lang="ru-RU" sz="2000" b="1" dirty="0" smtClean="0">
                <a:solidFill>
                  <a:srgbClr val="FFFF00"/>
                </a:solidFill>
              </a:rPr>
              <a:t>, посланный с предложением о мире сначала к Кутузову, а затем к Александру </a:t>
            </a:r>
            <a:r>
              <a:rPr lang="en-US" sz="2000" b="1" dirty="0" smtClean="0">
                <a:solidFill>
                  <a:srgbClr val="FFFF00"/>
                </a:solidFill>
              </a:rPr>
              <a:t>I </a:t>
            </a:r>
            <a:r>
              <a:rPr lang="ru-RU" sz="2000" b="1" dirty="0" smtClean="0">
                <a:solidFill>
                  <a:srgbClr val="FFFF00"/>
                </a:solidFill>
              </a:rPr>
              <a:t>возвратился ни с чем.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4.Тарутинский маневр.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1498600" y="1447800"/>
            <a:ext cx="2159000" cy="16287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/>
              <a:t>В.Верещагин.</a:t>
            </a:r>
          </a:p>
          <a:p>
            <a:pPr algn="ctr" eaLnBrk="0" hangingPunct="0"/>
            <a:r>
              <a:rPr lang="ru-RU"/>
              <a:t>Наполеон </a:t>
            </a:r>
          </a:p>
          <a:p>
            <a:pPr algn="ctr" eaLnBrk="0" hangingPunct="0"/>
            <a:r>
              <a:rPr lang="ru-RU"/>
              <a:t>и</a:t>
            </a:r>
          </a:p>
          <a:p>
            <a:pPr algn="ctr" eaLnBrk="0" hangingPunct="0"/>
            <a:r>
              <a:rPr lang="ru-RU"/>
              <a:t>Лористон.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762000"/>
            <a:ext cx="4114800" cy="4524388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Огромный урон наносили французам партизанские отряды, которые блокировали  коммуникации французов от Москвы до границы на Западе.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Инициатором партизанского движения стал полковник Д.Давыдов, получивший на это согласие  М.Кутузова еще до Бородинского сражения.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Вскоре на занятых врагом  территориях начали возникать отряды из числа местных жителей</a:t>
            </a:r>
            <a:r>
              <a:rPr lang="ru-RU" sz="2400" b="1" dirty="0" smtClean="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5.Партизанское движение.</a:t>
            </a: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1828800" y="5943600"/>
            <a:ext cx="2405063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Денис Давыдов</a:t>
            </a:r>
          </a:p>
        </p:txBody>
      </p:sp>
      <p:pic>
        <p:nvPicPr>
          <p:cNvPr id="43013" name="Picture 6" descr="D:\WINDOWS\Рабочий стол\CONV\давыдов.jpg"/>
          <p:cNvPicPr>
            <a:picLocks noChangeAspect="1" noChangeArrowheads="1"/>
          </p:cNvPicPr>
          <p:nvPr/>
        </p:nvPicPr>
        <p:blipFill>
          <a:blip r:embed="rId3"/>
          <a:srcRect l="1250" b="1234"/>
          <a:stretch>
            <a:fillRect/>
          </a:stretch>
        </p:blipFill>
        <p:spPr bwMode="auto">
          <a:xfrm>
            <a:off x="1371600" y="1066800"/>
            <a:ext cx="3386138" cy="45720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:\WINDOWS\Рабочий стол\CONV\cnvt1.jpg"/>
          <p:cNvPicPr>
            <a:picLocks noChangeAspect="1" noChangeArrowheads="1"/>
          </p:cNvPicPr>
          <p:nvPr/>
        </p:nvPicPr>
        <p:blipFill>
          <a:blip r:embed="rId3">
            <a:lum bright="12000" contrast="12000"/>
          </a:blip>
          <a:srcRect/>
          <a:stretch>
            <a:fillRect/>
          </a:stretch>
        </p:blipFill>
        <p:spPr bwMode="auto">
          <a:xfrm>
            <a:off x="3886200" y="533400"/>
            <a:ext cx="4953000" cy="3224213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6386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733800"/>
            <a:ext cx="7772400" cy="2971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Наиболее известными командирами были :    офицеры </a:t>
            </a:r>
            <a:r>
              <a:rPr lang="ru-RU" sz="2800" b="1" dirty="0" err="1" smtClean="0">
                <a:solidFill>
                  <a:srgbClr val="FFFF00"/>
                </a:solidFill>
              </a:rPr>
              <a:t>А.Сеславин</a:t>
            </a:r>
            <a:r>
              <a:rPr lang="ru-RU" sz="2800" b="1" dirty="0" smtClean="0">
                <a:solidFill>
                  <a:srgbClr val="FFFF00"/>
                </a:solidFill>
              </a:rPr>
              <a:t>, А.Фигнер, солдат Е. Четвертаков, крестьяне Г.Курин и В.Кожина.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Вклад партизан в разгром врага с полным основанием позволил назвать войну 1812 г. Отечественной.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5.Партизанское движение.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447800" y="1479550"/>
            <a:ext cx="2159000" cy="126365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В.Верещагин.</a:t>
            </a:r>
          </a:p>
          <a:p>
            <a:pPr algn="ctr"/>
            <a:r>
              <a:rPr lang="ru-RU"/>
              <a:t>С оружием?</a:t>
            </a:r>
          </a:p>
          <a:p>
            <a:pPr algn="ctr"/>
            <a:r>
              <a:rPr lang="ru-RU"/>
              <a:t>Расстрелять!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D:\WINDOWS\Рабочий стол\CONV\cnvt1.jpg"/>
          <p:cNvPicPr>
            <a:picLocks noChangeAspect="1" noChangeArrowheads="1"/>
          </p:cNvPicPr>
          <p:nvPr/>
        </p:nvPicPr>
        <p:blipFill>
          <a:blip r:embed="rId3">
            <a:lum bright="18000" contrast="12000"/>
          </a:blip>
          <a:srcRect/>
          <a:stretch>
            <a:fillRect/>
          </a:stretch>
        </p:blipFill>
        <p:spPr bwMode="auto">
          <a:xfrm>
            <a:off x="3276600" y="498475"/>
            <a:ext cx="5638800" cy="36163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5362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810000"/>
            <a:ext cx="7772400" cy="28956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6 октября Наполеон отдал приказ об отступлении. Уходя французы заминировали Кремль, Собор Василия Блаженного и др., но русские патриоты смогли обезвредить заряды.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Император рассчитывал прорваться  по Калужской дороге на юг, перезимовать там и на следующий год возобновить боевые действия.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6.Гибель «Великой армии».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295400" y="1431925"/>
            <a:ext cx="1843088" cy="16922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/>
              <a:t>В.Верещагин.</a:t>
            </a:r>
          </a:p>
          <a:p>
            <a:pPr algn="ctr" eaLnBrk="0" hangingPunct="0"/>
            <a:r>
              <a:rPr lang="ru-RU" sz="2000"/>
              <a:t>По большой</a:t>
            </a:r>
          </a:p>
          <a:p>
            <a:pPr algn="ctr" eaLnBrk="0" hangingPunct="0"/>
            <a:r>
              <a:rPr lang="ru-RU" sz="2000"/>
              <a:t>дороге-</a:t>
            </a:r>
          </a:p>
          <a:p>
            <a:pPr algn="ctr" eaLnBrk="0" hangingPunct="0"/>
            <a:r>
              <a:rPr lang="ru-RU" sz="2000"/>
              <a:t>отступление,</a:t>
            </a:r>
          </a:p>
          <a:p>
            <a:pPr algn="ctr" eaLnBrk="0" hangingPunct="0"/>
            <a:r>
              <a:rPr lang="ru-RU" sz="2000"/>
              <a:t>бегство…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A:\карт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Rectangle 19" descr="Фиолетовый узор"/>
          <p:cNvSpPr>
            <a:spLocks noChangeArrowheads="1"/>
          </p:cNvSpPr>
          <p:nvPr/>
        </p:nvSpPr>
        <p:spPr bwMode="auto">
          <a:xfrm>
            <a:off x="2971800" y="76200"/>
            <a:ext cx="6096000" cy="114300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>
                <a:solidFill>
                  <a:srgbClr val="FFFF00"/>
                </a:solidFill>
              </a:rPr>
              <a:t>Узнав об отступлении французов из Москвы,Ку-тузов вывел русскую армию к Малоярославцу и преградил дорогу неприятелю.</a:t>
            </a:r>
          </a:p>
        </p:txBody>
      </p:sp>
      <p:sp>
        <p:nvSpPr>
          <p:cNvPr id="36867" name="Rectangle 3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"/>
            <a:ext cx="6096000" cy="1143000"/>
          </a:xfrm>
          <a:blipFill dpi="0" rotWithShape="0">
            <a:blip r:embed="rId4"/>
            <a:srcRect/>
            <a:tile tx="0" ty="0" sx="100000" sy="100000" flip="none" algn="tl"/>
          </a:blip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FFFF00"/>
                </a:solidFill>
              </a:rPr>
              <a:t>В ходе разыгравшегося сражения город 7 раз пе-реходил из рук в руки.В результате французы повернули на Старую Смоленскую дорогу</a:t>
            </a:r>
          </a:p>
        </p:txBody>
      </p:sp>
      <p:grpSp>
        <p:nvGrpSpPr>
          <p:cNvPr id="46085" name="Group 6"/>
          <p:cNvGrpSpPr>
            <a:grpSpLocks/>
          </p:cNvGrpSpPr>
          <p:nvPr/>
        </p:nvGrpSpPr>
        <p:grpSpPr bwMode="auto">
          <a:xfrm>
            <a:off x="7239000" y="4267200"/>
            <a:ext cx="1293813" cy="396875"/>
            <a:chOff x="4560" y="2688"/>
            <a:chExt cx="815" cy="250"/>
          </a:xfrm>
        </p:grpSpPr>
        <p:sp>
          <p:nvSpPr>
            <p:cNvPr id="46121" name="AutoShape 7"/>
            <p:cNvSpPr>
              <a:spLocks noChangeArrowheads="1"/>
            </p:cNvSpPr>
            <p:nvPr/>
          </p:nvSpPr>
          <p:spPr bwMode="auto">
            <a:xfrm>
              <a:off x="4896" y="2688"/>
              <a:ext cx="96" cy="96"/>
            </a:xfrm>
            <a:custGeom>
              <a:avLst/>
              <a:gdLst>
                <a:gd name="T0" fmla="*/ 48 w 21600"/>
                <a:gd name="T1" fmla="*/ 0 h 21600"/>
                <a:gd name="T2" fmla="*/ 14 w 21600"/>
                <a:gd name="T3" fmla="*/ 14 h 21600"/>
                <a:gd name="T4" fmla="*/ 0 w 21600"/>
                <a:gd name="T5" fmla="*/ 48 h 21600"/>
                <a:gd name="T6" fmla="*/ 14 w 21600"/>
                <a:gd name="T7" fmla="*/ 82 h 21600"/>
                <a:gd name="T8" fmla="*/ 48 w 21600"/>
                <a:gd name="T9" fmla="*/ 96 h 21600"/>
                <a:gd name="T10" fmla="*/ 82 w 21600"/>
                <a:gd name="T11" fmla="*/ 82 h 21600"/>
                <a:gd name="T12" fmla="*/ 96 w 21600"/>
                <a:gd name="T13" fmla="*/ 48 h 21600"/>
                <a:gd name="T14" fmla="*/ 82 w 21600"/>
                <a:gd name="T15" fmla="*/ 1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22" name="Text Box 8"/>
            <p:cNvSpPr txBox="1">
              <a:spLocks noChangeArrowheads="1"/>
            </p:cNvSpPr>
            <p:nvPr/>
          </p:nvSpPr>
          <p:spPr bwMode="auto">
            <a:xfrm>
              <a:off x="4560" y="2688"/>
              <a:ext cx="8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0000"/>
                  </a:solidFill>
                </a:rPr>
                <a:t>Тарутино</a:t>
              </a:r>
            </a:p>
          </p:txBody>
        </p:sp>
      </p:grpSp>
      <p:grpSp>
        <p:nvGrpSpPr>
          <p:cNvPr id="46086" name="Group 11"/>
          <p:cNvGrpSpPr>
            <a:grpSpLocks/>
          </p:cNvGrpSpPr>
          <p:nvPr/>
        </p:nvGrpSpPr>
        <p:grpSpPr bwMode="auto">
          <a:xfrm>
            <a:off x="6224588" y="3886200"/>
            <a:ext cx="2005012" cy="473075"/>
            <a:chOff x="3921" y="2448"/>
            <a:chExt cx="1263" cy="298"/>
          </a:xfrm>
        </p:grpSpPr>
        <p:sp>
          <p:nvSpPr>
            <p:cNvPr id="46119" name="AutoShape 9"/>
            <p:cNvSpPr>
              <a:spLocks noChangeArrowheads="1"/>
            </p:cNvSpPr>
            <p:nvPr/>
          </p:nvSpPr>
          <p:spPr bwMode="auto">
            <a:xfrm>
              <a:off x="4464" y="2448"/>
              <a:ext cx="144" cy="144"/>
            </a:xfrm>
            <a:custGeom>
              <a:avLst/>
              <a:gdLst>
                <a:gd name="T0" fmla="*/ 72 w 21600"/>
                <a:gd name="T1" fmla="*/ 0 h 21600"/>
                <a:gd name="T2" fmla="*/ 21 w 21600"/>
                <a:gd name="T3" fmla="*/ 21 h 21600"/>
                <a:gd name="T4" fmla="*/ 0 w 21600"/>
                <a:gd name="T5" fmla="*/ 72 h 21600"/>
                <a:gd name="T6" fmla="*/ 21 w 21600"/>
                <a:gd name="T7" fmla="*/ 123 h 21600"/>
                <a:gd name="T8" fmla="*/ 72 w 21600"/>
                <a:gd name="T9" fmla="*/ 144 h 21600"/>
                <a:gd name="T10" fmla="*/ 123 w 21600"/>
                <a:gd name="T11" fmla="*/ 123 h 21600"/>
                <a:gd name="T12" fmla="*/ 144 w 21600"/>
                <a:gd name="T13" fmla="*/ 72 h 21600"/>
                <a:gd name="T14" fmla="*/ 123 w 21600"/>
                <a:gd name="T15" fmla="*/ 2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20" name="Text Box 10"/>
            <p:cNvSpPr txBox="1">
              <a:spLocks noChangeArrowheads="1"/>
            </p:cNvSpPr>
            <p:nvPr/>
          </p:nvSpPr>
          <p:spPr bwMode="auto">
            <a:xfrm>
              <a:off x="3921" y="2496"/>
              <a:ext cx="12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0000"/>
                  </a:solidFill>
                </a:rPr>
                <a:t>Малоярославец</a:t>
              </a:r>
            </a:p>
          </p:txBody>
        </p:sp>
      </p:grpSp>
      <p:sp>
        <p:nvSpPr>
          <p:cNvPr id="36876" name="AutoShape 12"/>
          <p:cNvSpPr>
            <a:spLocks noChangeArrowheads="1"/>
          </p:cNvSpPr>
          <p:nvPr/>
        </p:nvSpPr>
        <p:spPr bwMode="auto">
          <a:xfrm rot="-1688103">
            <a:off x="7239000" y="3733800"/>
            <a:ext cx="533400" cy="228600"/>
          </a:xfrm>
          <a:prstGeom prst="leftArrow">
            <a:avLst>
              <a:gd name="adj1" fmla="val 50000"/>
              <a:gd name="adj2" fmla="val 58333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7" name="AutoShape 13"/>
          <p:cNvSpPr>
            <a:spLocks noChangeArrowheads="1"/>
          </p:cNvSpPr>
          <p:nvPr/>
        </p:nvSpPr>
        <p:spPr bwMode="auto">
          <a:xfrm rot="1326354">
            <a:off x="7010400" y="41148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9" name="AutoShape 15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0" name="AutoShape 16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1" name="AutoShape 17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2" name="AutoShape 18"/>
          <p:cNvSpPr>
            <a:spLocks noChangeArrowheads="1"/>
          </p:cNvSpPr>
          <p:nvPr/>
        </p:nvSpPr>
        <p:spPr bwMode="auto">
          <a:xfrm rot="2961772">
            <a:off x="6781800" y="3657600"/>
            <a:ext cx="533400" cy="228600"/>
          </a:xfrm>
          <a:prstGeom prst="leftArrow">
            <a:avLst>
              <a:gd name="adj1" fmla="val 50000"/>
              <a:gd name="adj2" fmla="val 58333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4" name="AutoShape 20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85" name="AutoShape 21"/>
          <p:cNvSpPr>
            <a:spLocks noChangeArrowheads="1"/>
          </p:cNvSpPr>
          <p:nvPr/>
        </p:nvSpPr>
        <p:spPr bwMode="auto">
          <a:xfrm>
            <a:off x="7086600" y="3886200"/>
            <a:ext cx="304800" cy="3048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324600" y="3429000"/>
            <a:ext cx="685800" cy="685800"/>
            <a:chOff x="3984" y="2160"/>
            <a:chExt cx="432" cy="432"/>
          </a:xfrm>
        </p:grpSpPr>
        <p:sp>
          <p:nvSpPr>
            <p:cNvPr id="46117" name="AutoShape 22"/>
            <p:cNvSpPr>
              <a:spLocks noChangeArrowheads="1"/>
            </p:cNvSpPr>
            <p:nvPr/>
          </p:nvSpPr>
          <p:spPr bwMode="auto">
            <a:xfrm rot="-1354990">
              <a:off x="3984" y="2160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18" name="AutoShape 24"/>
            <p:cNvSpPr>
              <a:spLocks noChangeArrowheads="1"/>
            </p:cNvSpPr>
            <p:nvPr/>
          </p:nvSpPr>
          <p:spPr bwMode="auto">
            <a:xfrm rot="516186">
              <a:off x="4080" y="2448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5791200" y="3581400"/>
            <a:ext cx="609600" cy="533400"/>
            <a:chOff x="3648" y="2256"/>
            <a:chExt cx="384" cy="336"/>
          </a:xfrm>
        </p:grpSpPr>
        <p:sp>
          <p:nvSpPr>
            <p:cNvPr id="46115" name="AutoShape 23"/>
            <p:cNvSpPr>
              <a:spLocks noChangeArrowheads="1"/>
            </p:cNvSpPr>
            <p:nvPr/>
          </p:nvSpPr>
          <p:spPr bwMode="auto">
            <a:xfrm rot="-924266">
              <a:off x="3648" y="2256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16" name="AutoShape 25"/>
            <p:cNvSpPr>
              <a:spLocks noChangeArrowheads="1"/>
            </p:cNvSpPr>
            <p:nvPr/>
          </p:nvSpPr>
          <p:spPr bwMode="auto">
            <a:xfrm rot="-337979">
              <a:off x="3696" y="2448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90" name="Rectangle 26" descr="Фиолетовый узор"/>
          <p:cNvSpPr>
            <a:spLocks noChangeArrowheads="1"/>
          </p:cNvSpPr>
          <p:nvPr/>
        </p:nvSpPr>
        <p:spPr bwMode="auto">
          <a:xfrm>
            <a:off x="2971800" y="76200"/>
            <a:ext cx="6096000" cy="1371600"/>
          </a:xfrm>
          <a:prstGeom prst="rect">
            <a:avLst/>
          </a:prstGeom>
          <a:solidFill>
            <a:srgbClr val="0070C0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dirty="0">
                <a:solidFill>
                  <a:srgbClr val="FFFF00"/>
                </a:solidFill>
              </a:rPr>
              <a:t>Кутузов двигался вдоль Старой Смоленской </a:t>
            </a:r>
            <a:r>
              <a:rPr lang="ru-RU" sz="2000" dirty="0" smtClean="0">
                <a:solidFill>
                  <a:srgbClr val="FFFF00"/>
                </a:solidFill>
              </a:rPr>
              <a:t>дороги, вступая </a:t>
            </a:r>
            <a:r>
              <a:rPr lang="ru-RU" sz="2000" dirty="0">
                <a:solidFill>
                  <a:srgbClr val="FFFF00"/>
                </a:solidFill>
              </a:rPr>
              <a:t>в бой только тогда когда </a:t>
            </a:r>
            <a:r>
              <a:rPr lang="ru-RU" sz="2000" dirty="0" smtClean="0">
                <a:solidFill>
                  <a:srgbClr val="FFFF00"/>
                </a:solidFill>
              </a:rPr>
              <a:t>французы </a:t>
            </a:r>
            <a:r>
              <a:rPr lang="ru-RU" sz="2000" dirty="0">
                <a:solidFill>
                  <a:srgbClr val="FFFF00"/>
                </a:solidFill>
              </a:rPr>
              <a:t>пытались повернуть на юг</a:t>
            </a:r>
            <a:r>
              <a:rPr lang="ru-RU" sz="2000" dirty="0" smtClean="0">
                <a:solidFill>
                  <a:srgbClr val="FFFF00"/>
                </a:solidFill>
              </a:rPr>
              <a:t>. Великая </a:t>
            </a:r>
            <a:r>
              <a:rPr lang="ru-RU" sz="2000" dirty="0">
                <a:solidFill>
                  <a:srgbClr val="FFFF00"/>
                </a:solidFill>
              </a:rPr>
              <a:t>армия таяла на глазах.</a:t>
            </a:r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5257800" y="3733800"/>
            <a:ext cx="609600" cy="533400"/>
            <a:chOff x="3648" y="2256"/>
            <a:chExt cx="384" cy="336"/>
          </a:xfrm>
        </p:grpSpPr>
        <p:sp>
          <p:nvSpPr>
            <p:cNvPr id="46113" name="AutoShape 30"/>
            <p:cNvSpPr>
              <a:spLocks noChangeArrowheads="1"/>
            </p:cNvSpPr>
            <p:nvPr/>
          </p:nvSpPr>
          <p:spPr bwMode="auto">
            <a:xfrm rot="-924266">
              <a:off x="3648" y="2256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14" name="AutoShape 31"/>
            <p:cNvSpPr>
              <a:spLocks noChangeArrowheads="1"/>
            </p:cNvSpPr>
            <p:nvPr/>
          </p:nvSpPr>
          <p:spPr bwMode="auto">
            <a:xfrm rot="-337979">
              <a:off x="3696" y="2448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572000" y="3886200"/>
            <a:ext cx="609600" cy="533400"/>
            <a:chOff x="3648" y="2256"/>
            <a:chExt cx="384" cy="336"/>
          </a:xfrm>
        </p:grpSpPr>
        <p:sp>
          <p:nvSpPr>
            <p:cNvPr id="46111" name="AutoShape 33"/>
            <p:cNvSpPr>
              <a:spLocks noChangeArrowheads="1"/>
            </p:cNvSpPr>
            <p:nvPr/>
          </p:nvSpPr>
          <p:spPr bwMode="auto">
            <a:xfrm rot="-924266">
              <a:off x="3648" y="2256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12" name="AutoShape 34"/>
            <p:cNvSpPr>
              <a:spLocks noChangeArrowheads="1"/>
            </p:cNvSpPr>
            <p:nvPr/>
          </p:nvSpPr>
          <p:spPr bwMode="auto">
            <a:xfrm rot="-337979">
              <a:off x="3696" y="2448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3962400" y="4038600"/>
            <a:ext cx="609600" cy="533400"/>
            <a:chOff x="3648" y="2256"/>
            <a:chExt cx="384" cy="336"/>
          </a:xfrm>
        </p:grpSpPr>
        <p:sp>
          <p:nvSpPr>
            <p:cNvPr id="46109" name="AutoShape 36"/>
            <p:cNvSpPr>
              <a:spLocks noChangeArrowheads="1"/>
            </p:cNvSpPr>
            <p:nvPr/>
          </p:nvSpPr>
          <p:spPr bwMode="auto">
            <a:xfrm rot="-924266">
              <a:off x="3648" y="2256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10" name="AutoShape 37"/>
            <p:cNvSpPr>
              <a:spLocks noChangeArrowheads="1"/>
            </p:cNvSpPr>
            <p:nvPr/>
          </p:nvSpPr>
          <p:spPr bwMode="auto">
            <a:xfrm rot="-337979">
              <a:off x="3696" y="2448"/>
              <a:ext cx="336" cy="144"/>
            </a:xfrm>
            <a:prstGeom prst="leftArrow">
              <a:avLst>
                <a:gd name="adj1" fmla="val 50000"/>
                <a:gd name="adj2" fmla="val 58333"/>
              </a:avLst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3581400" y="4267200"/>
            <a:ext cx="473075" cy="1600200"/>
            <a:chOff x="2256" y="2688"/>
            <a:chExt cx="298" cy="1008"/>
          </a:xfrm>
        </p:grpSpPr>
        <p:sp>
          <p:nvSpPr>
            <p:cNvPr id="46107" name="Text Box 38"/>
            <p:cNvSpPr txBox="1">
              <a:spLocks noChangeArrowheads="1"/>
            </p:cNvSpPr>
            <p:nvPr/>
          </p:nvSpPr>
          <p:spPr bwMode="auto">
            <a:xfrm rot="4642928">
              <a:off x="1974" y="3116"/>
              <a:ext cx="91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>
                  <a:solidFill>
                    <a:srgbClr val="FF0000"/>
                  </a:solidFill>
                </a:rPr>
                <a:t>р.Березина</a:t>
              </a:r>
            </a:p>
          </p:txBody>
        </p:sp>
        <p:sp>
          <p:nvSpPr>
            <p:cNvPr id="46108" name="AutoShape 39"/>
            <p:cNvSpPr>
              <a:spLocks noChangeArrowheads="1"/>
            </p:cNvSpPr>
            <p:nvPr/>
          </p:nvSpPr>
          <p:spPr bwMode="auto">
            <a:xfrm>
              <a:off x="2256" y="2688"/>
              <a:ext cx="240" cy="96"/>
            </a:xfrm>
            <a:prstGeom prst="flowChartPredefinedProcess">
              <a:avLst/>
            </a:prstGeom>
            <a:solidFill>
              <a:srgbClr val="CC99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906" name="AutoShape 42"/>
          <p:cNvSpPr>
            <a:spLocks noChangeArrowheads="1"/>
          </p:cNvSpPr>
          <p:nvPr/>
        </p:nvSpPr>
        <p:spPr bwMode="auto">
          <a:xfrm>
            <a:off x="3810000" y="4191000"/>
            <a:ext cx="228600" cy="2286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07" name="AutoShape 43"/>
          <p:cNvSpPr>
            <a:spLocks noChangeArrowheads="1"/>
          </p:cNvSpPr>
          <p:nvPr/>
        </p:nvSpPr>
        <p:spPr bwMode="auto">
          <a:xfrm>
            <a:off x="3810000" y="4191000"/>
            <a:ext cx="228600" cy="2286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08" name="AutoShape 44"/>
          <p:cNvSpPr>
            <a:spLocks noChangeArrowheads="1"/>
          </p:cNvSpPr>
          <p:nvPr/>
        </p:nvSpPr>
        <p:spPr bwMode="auto">
          <a:xfrm>
            <a:off x="3810000" y="4191000"/>
            <a:ext cx="228600" cy="2286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09" name="AutoShape 45"/>
          <p:cNvSpPr>
            <a:spLocks noChangeArrowheads="1"/>
          </p:cNvSpPr>
          <p:nvPr/>
        </p:nvSpPr>
        <p:spPr bwMode="auto">
          <a:xfrm>
            <a:off x="3810000" y="4191000"/>
            <a:ext cx="228600" cy="2286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10" name="AutoShape 46"/>
          <p:cNvSpPr>
            <a:spLocks noChangeArrowheads="1"/>
          </p:cNvSpPr>
          <p:nvPr/>
        </p:nvSpPr>
        <p:spPr bwMode="auto">
          <a:xfrm>
            <a:off x="3810000" y="4191000"/>
            <a:ext cx="228600" cy="228600"/>
          </a:xfrm>
          <a:prstGeom prst="star16">
            <a:avLst>
              <a:gd name="adj" fmla="val 37500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"/>
                                            </p:cond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9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9"/>
                                            </p:cond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4"/>
                                            </p:cond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3" grpId="0" animBg="1" autoUpdateAnimBg="0"/>
      <p:bldP spid="36867" grpId="0" animBg="1" autoUpdateAnimBg="0"/>
      <p:bldP spid="36876" grpId="0" animBg="1"/>
      <p:bldP spid="36877" grpId="0" animBg="1"/>
      <p:bldP spid="36879" grpId="0" animBg="1"/>
      <p:bldP spid="36880" grpId="0" animBg="1"/>
      <p:bldP spid="36881" grpId="0" animBg="1"/>
      <p:bldP spid="36882" grpId="0" animBg="1"/>
      <p:bldP spid="36884" grpId="0" animBg="1"/>
      <p:bldP spid="36885" grpId="0" animBg="1"/>
      <p:bldP spid="36890" grpId="0" animBg="1" autoUpdateAnimBg="0"/>
      <p:bldP spid="36906" grpId="0" animBg="1"/>
      <p:bldP spid="36907" grpId="0" animBg="1"/>
      <p:bldP spid="36908" grpId="0" animBg="1"/>
      <p:bldP spid="36909" grpId="0" animBg="1"/>
      <p:bldP spid="369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Задание </a:t>
            </a:r>
            <a:r>
              <a:rPr lang="ru-RU" sz="3600" b="1" dirty="0" smtClean="0">
                <a:solidFill>
                  <a:srgbClr val="FF0000"/>
                </a:solidFill>
              </a:rPr>
              <a:t>по теме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1371600" y="914400"/>
            <a:ext cx="7620000" cy="57150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600" b="1" dirty="0" smtClean="0">
                <a:solidFill>
                  <a:srgbClr val="FFFF00"/>
                </a:solidFill>
              </a:rPr>
              <a:t>Сформулируйте причины победы России в Отечественной войне 1812 года?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7" descr="D:\WINDOWS\Рабочий стол\CONV\cnvt0.jpg"/>
          <p:cNvPicPr>
            <a:picLocks noChangeAspect="1" noChangeArrowheads="1"/>
          </p:cNvPicPr>
          <p:nvPr/>
        </p:nvPicPr>
        <p:blipFill>
          <a:blip r:embed="rId3">
            <a:lum bright="12000" contrast="18000"/>
          </a:blip>
          <a:srcRect/>
          <a:stretch>
            <a:fillRect/>
          </a:stretch>
        </p:blipFill>
        <p:spPr bwMode="auto">
          <a:xfrm>
            <a:off x="3733800" y="447675"/>
            <a:ext cx="5181600" cy="33623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7650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733800"/>
            <a:ext cx="7772400" cy="2971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Последнее сражение разыгралось при переправе через р.Березину в ноябре 1812 года. Русские с ходу атаковали французов и Наполеон, потерявший здесь еще 30 000 солдат, бросил армию и с остатками Старой гвардии возвратился в Париж.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25 декабря Александр</a:t>
            </a:r>
            <a:r>
              <a:rPr lang="en-US" sz="2400" b="1" dirty="0" smtClean="0">
                <a:solidFill>
                  <a:srgbClr val="FFFF00"/>
                </a:solidFill>
              </a:rPr>
              <a:t> I </a:t>
            </a:r>
            <a:r>
              <a:rPr lang="ru-RU" sz="2400" b="1" dirty="0" smtClean="0">
                <a:solidFill>
                  <a:srgbClr val="FFFF00"/>
                </a:solidFill>
              </a:rPr>
              <a:t>издал манифест об изгнании врага из России и окончании Отечественной войны.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6.Гибель «Великой армии».</a:t>
            </a:r>
          </a:p>
        </p:txBody>
      </p:sp>
      <p:sp>
        <p:nvSpPr>
          <p:cNvPr id="47109" name="Text Box 4"/>
          <p:cNvSpPr txBox="1">
            <a:spLocks noChangeArrowheads="1"/>
          </p:cNvSpPr>
          <p:nvPr/>
        </p:nvSpPr>
        <p:spPr bwMode="auto">
          <a:xfrm>
            <a:off x="1501775" y="1266825"/>
            <a:ext cx="1851025" cy="16287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/>
              <a:t>Переправа </a:t>
            </a:r>
          </a:p>
          <a:p>
            <a:pPr algn="ctr" eaLnBrk="0" hangingPunct="0"/>
            <a:r>
              <a:rPr lang="ru-RU"/>
              <a:t>через </a:t>
            </a:r>
          </a:p>
          <a:p>
            <a:pPr algn="ctr" eaLnBrk="0" hangingPunct="0"/>
            <a:r>
              <a:rPr lang="ru-RU"/>
              <a:t>р.Березину.</a:t>
            </a:r>
          </a:p>
          <a:p>
            <a:pPr algn="ctr" eaLnBrk="0" hangingPunct="0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Закрепление.</a:t>
            </a:r>
          </a:p>
        </p:txBody>
      </p:sp>
      <p:sp>
        <p:nvSpPr>
          <p:cNvPr id="58371" name="Rectangle 3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1371600" y="685800"/>
            <a:ext cx="7620000" cy="6019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5400" b="1" dirty="0" smtClean="0">
                <a:solidFill>
                  <a:srgbClr val="FFFF00"/>
                </a:solidFill>
              </a:rPr>
              <a:t>Правильно ответив на вопросы кроссворда, вы сможете прочитать в выделенном столбце слово, означающее характер  войны 1812 года.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4098" name="Лист" r:id="rId3" imgW="3151440" imgH="3634920" progId="Excel.Sheet.8">
              <p:embed/>
            </p:oleObj>
          </a:graphicData>
        </a:graphic>
      </p:graphicFrame>
      <p:sp>
        <p:nvSpPr>
          <p:cNvPr id="409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4101" name="Text Box 1029"/>
          <p:cNvSpPr txBox="1">
            <a:spLocks noChangeArrowheads="1"/>
          </p:cNvSpPr>
          <p:nvPr/>
        </p:nvSpPr>
        <p:spPr bwMode="auto">
          <a:xfrm>
            <a:off x="1431925" y="1584325"/>
            <a:ext cx="3195638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1.Место, где состоялась  </a:t>
            </a:r>
          </a:p>
          <a:p>
            <a:r>
              <a:rPr lang="ru-RU" sz="2000"/>
              <a:t>главное сражение войны.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5122" name="Лист" r:id="rId3" imgW="3151440" imgH="3634920" progId="Excel.Sheet.8">
              <p:embed/>
            </p:oleObj>
          </a:graphicData>
        </a:graphic>
      </p:graphicFrame>
      <p:sp>
        <p:nvSpPr>
          <p:cNvPr id="5123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5125" name="Text Box 1029"/>
          <p:cNvSpPr txBox="1">
            <a:spLocks noChangeArrowheads="1"/>
          </p:cNvSpPr>
          <p:nvPr/>
        </p:nvSpPr>
        <p:spPr bwMode="auto">
          <a:xfrm>
            <a:off x="1373188" y="1584325"/>
            <a:ext cx="3503612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2.Полководец,главнокоман-</a:t>
            </a:r>
          </a:p>
          <a:p>
            <a:r>
              <a:rPr lang="ru-RU" sz="2000"/>
              <a:t>дующий русской армии.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5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6146" name="Лист" r:id="rId3" imgW="3151440" imgH="3634920" progId="Excel.Sheet.8">
              <p:embed/>
            </p:oleObj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554163" y="1736725"/>
            <a:ext cx="3094037" cy="4730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3.Земляные укрепления.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7170" name="Лист" r:id="rId3" imgW="3151440" imgH="3634920" progId="Excel.Sheet.8">
              <p:embed/>
            </p:oleObj>
          </a:graphicData>
        </a:graphic>
      </p:graphicFrame>
      <p:sp>
        <p:nvSpPr>
          <p:cNvPr id="7171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7173" name="Text Box 1029"/>
          <p:cNvSpPr txBox="1">
            <a:spLocks noChangeArrowheads="1"/>
          </p:cNvSpPr>
          <p:nvPr/>
        </p:nvSpPr>
        <p:spPr bwMode="auto">
          <a:xfrm>
            <a:off x="1295400" y="1447800"/>
            <a:ext cx="3554413" cy="10826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4.Генерал,командующий 2-й</a:t>
            </a:r>
          </a:p>
          <a:p>
            <a:pPr algn="ctr"/>
            <a:r>
              <a:rPr lang="ru-RU" sz="2000"/>
              <a:t>армией после Бородинской</a:t>
            </a:r>
          </a:p>
          <a:p>
            <a:pPr algn="ctr"/>
            <a:r>
              <a:rPr lang="ru-RU" sz="2000"/>
              <a:t>битвы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8194" name="Лист" r:id="rId3" imgW="3151440" imgH="3634920" progId="Excel.Sheet.8">
              <p:embed/>
            </p:oleObj>
          </a:graphicData>
        </a:graphic>
      </p:graphicFrame>
      <p:sp>
        <p:nvSpPr>
          <p:cNvPr id="8195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8197" name="Text Box 1030"/>
          <p:cNvSpPr txBox="1">
            <a:spLocks noChangeArrowheads="1"/>
          </p:cNvSpPr>
          <p:nvPr/>
        </p:nvSpPr>
        <p:spPr bwMode="auto">
          <a:xfrm>
            <a:off x="1447800" y="1600200"/>
            <a:ext cx="3328988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5.Место последнего сраже-</a:t>
            </a:r>
          </a:p>
          <a:p>
            <a:pPr algn="ctr"/>
            <a:r>
              <a:rPr lang="ru-RU" sz="2000"/>
              <a:t>ния войны 1812 года.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9218" name="Лист" r:id="rId3" imgW="3151440" imgH="3634920" progId="Excel.Sheet.8">
              <p:embed/>
            </p:oleObj>
          </a:graphicData>
        </a:graphic>
      </p:graphicFrame>
      <p:sp>
        <p:nvSpPr>
          <p:cNvPr id="9219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9221" name="Text Box 1029"/>
          <p:cNvSpPr txBox="1">
            <a:spLocks noChangeArrowheads="1"/>
          </p:cNvSpPr>
          <p:nvPr/>
        </p:nvSpPr>
        <p:spPr bwMode="auto">
          <a:xfrm>
            <a:off x="1319213" y="1584325"/>
            <a:ext cx="3524250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6.Место соединения русских</a:t>
            </a:r>
          </a:p>
          <a:p>
            <a:pPr algn="ctr"/>
            <a:r>
              <a:rPr lang="ru-RU" sz="2000"/>
              <a:t>армий.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026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0242" name="Лист" r:id="rId3" imgW="3151440" imgH="3634920" progId="Excel.Sheet.8">
              <p:embed/>
            </p:oleObj>
          </a:graphicData>
        </a:graphic>
      </p:graphicFrame>
      <p:sp>
        <p:nvSpPr>
          <p:cNvPr id="10243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0245" name="Text Box 1030"/>
          <p:cNvSpPr txBox="1">
            <a:spLocks noChangeArrowheads="1"/>
          </p:cNvSpPr>
          <p:nvPr/>
        </p:nvSpPr>
        <p:spPr bwMode="auto">
          <a:xfrm>
            <a:off x="1652588" y="1584325"/>
            <a:ext cx="2919412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7.Генерал,герой войны</a:t>
            </a:r>
          </a:p>
          <a:p>
            <a:pPr algn="ctr"/>
            <a:r>
              <a:rPr lang="ru-RU" sz="2000"/>
              <a:t>1812 года.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1266" name="Лист" r:id="rId3" imgW="3151440" imgH="3634920" progId="Excel.Sheet.8">
              <p:embed/>
            </p:oleObj>
          </a:graphicData>
        </a:graphic>
      </p:graphicFrame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393825" y="1584325"/>
            <a:ext cx="3406775" cy="7778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8.Основатель партизанско-</a:t>
            </a:r>
          </a:p>
          <a:p>
            <a:pPr algn="ctr"/>
            <a:r>
              <a:rPr lang="ru-RU" sz="2000"/>
              <a:t>го движения.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762000"/>
            <a:ext cx="3810000" cy="5024454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После заключения </a:t>
            </a:r>
            <a:r>
              <a:rPr lang="ru-RU" sz="2000" b="1" dirty="0" err="1" smtClean="0">
                <a:solidFill>
                  <a:srgbClr val="FFFF00"/>
                </a:solidFill>
              </a:rPr>
              <a:t>Тильзитского</a:t>
            </a:r>
            <a:r>
              <a:rPr lang="ru-RU" sz="2000" b="1" dirty="0" smtClean="0">
                <a:solidFill>
                  <a:srgbClr val="FFFF00"/>
                </a:solidFill>
              </a:rPr>
              <a:t> мира Наполеон был близок к мировому господству.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Ряд стран стали вассалами Франции, Австрия и Пруссия заключили с ней союзнические договоры.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Наполеон стремился нанести решающий удар по  Англии, но этому мешала Россия, не выполнявшая условий континентальной блокады. Война стала неизбежной.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1.Причины и начало войны.</a:t>
            </a:r>
          </a:p>
        </p:txBody>
      </p:sp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1647825" y="5883275"/>
            <a:ext cx="3203575" cy="89852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/>
              <a:t>Наполеон-император</a:t>
            </a:r>
          </a:p>
          <a:p>
            <a:pPr algn="ctr"/>
            <a:r>
              <a:rPr lang="ru-RU"/>
              <a:t>Франции</a:t>
            </a:r>
          </a:p>
        </p:txBody>
      </p:sp>
      <p:pic>
        <p:nvPicPr>
          <p:cNvPr id="22533" name="Picture 8" descr="C:\WINDOWS\Рабочий стол\CONV\император.JPG"/>
          <p:cNvPicPr>
            <a:picLocks noChangeAspect="1" noChangeArrowheads="1"/>
          </p:cNvPicPr>
          <p:nvPr/>
        </p:nvPicPr>
        <p:blipFill>
          <a:blip r:embed="rId3">
            <a:lum bright="12000" contrast="6000"/>
          </a:blip>
          <a:srcRect/>
          <a:stretch>
            <a:fillRect/>
          </a:stretch>
        </p:blipFill>
        <p:spPr bwMode="auto">
          <a:xfrm>
            <a:off x="1524000" y="838200"/>
            <a:ext cx="3451225" cy="4941888"/>
          </a:xfrm>
          <a:prstGeom prst="rect">
            <a:avLst/>
          </a:prstGeom>
          <a:noFill/>
          <a:ln w="7620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2290" name="Лист" r:id="rId3" imgW="3151440" imgH="3634920" progId="Excel.Sheet.8">
              <p:embed/>
            </p:oleObj>
          </a:graphicData>
        </a:graphic>
      </p:graphicFrame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828800" y="1736725"/>
            <a:ext cx="2659063" cy="4730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9.Пограничная река.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3314" name="Лист" r:id="rId3" imgW="3151440" imgH="3634920" progId="Excel.Sheet.8">
              <p:embed/>
            </p:oleObj>
          </a:graphicData>
        </a:graphic>
      </p:graphicFrame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301750" y="1447800"/>
            <a:ext cx="3603625" cy="10826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10.Место командного пункта</a:t>
            </a:r>
          </a:p>
          <a:p>
            <a:pPr algn="ctr"/>
            <a:r>
              <a:rPr lang="ru-RU" sz="2000"/>
              <a:t>Наполеона на Бородинском</a:t>
            </a:r>
          </a:p>
          <a:p>
            <a:pPr algn="ctr"/>
            <a:r>
              <a:rPr lang="ru-RU" sz="2000"/>
              <a:t>Поле.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4338" name="Лист" r:id="rId3" imgW="3151440" imgH="3634920" progId="Excel.Sheet.8">
              <p:embed/>
            </p:oleObj>
          </a:graphicData>
        </a:graphic>
      </p:graphicFrame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574800" y="1447800"/>
            <a:ext cx="3062288" cy="10826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11.Место отдыха и пере-</a:t>
            </a:r>
          </a:p>
          <a:p>
            <a:pPr algn="ctr"/>
            <a:r>
              <a:rPr lang="ru-RU" sz="2000"/>
              <a:t>группировки русской</a:t>
            </a:r>
          </a:p>
          <a:p>
            <a:pPr algn="ctr"/>
            <a:r>
              <a:rPr lang="ru-RU" sz="2000"/>
              <a:t>армии.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5362" name="Лист" r:id="rId3" imgW="3075480" imgH="3634920" progId="Excel.Sheet.8">
              <p:embed/>
            </p:oleObj>
          </a:graphicData>
        </a:graphic>
      </p:graphicFrame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84313" y="1447800"/>
            <a:ext cx="3243262" cy="10826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12.Члены боевых отрядов</a:t>
            </a:r>
          </a:p>
          <a:p>
            <a:pPr algn="ctr"/>
            <a:r>
              <a:rPr lang="ru-RU" sz="2000"/>
              <a:t>составленных из</a:t>
            </a:r>
          </a:p>
          <a:p>
            <a:pPr algn="ctr"/>
            <a:r>
              <a:rPr lang="ru-RU" sz="2000"/>
              <a:t>местных жителей. 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6386" name="Лист" r:id="rId3" imgW="2990160" imgH="3634920" progId="Excel.Sheet.8">
              <p:embed/>
            </p:oleObj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447800" y="1431925"/>
            <a:ext cx="3128963" cy="1082675"/>
          </a:xfrm>
          <a:prstGeom prst="rect">
            <a:avLst/>
          </a:prstGeom>
          <a:solidFill>
            <a:srgbClr val="FFCC00"/>
          </a:solidFill>
          <a:ln w="76200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13.Командир русской ба-</a:t>
            </a:r>
          </a:p>
          <a:p>
            <a:pPr algn="ctr"/>
            <a:r>
              <a:rPr lang="ru-RU" sz="2000"/>
              <a:t>тареи на Бородинском  </a:t>
            </a:r>
          </a:p>
          <a:p>
            <a:pPr algn="ctr"/>
            <a:r>
              <a:rPr lang="ru-RU" sz="2000"/>
              <a:t>поле.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0"/>
          <p:cNvGraphicFramePr>
            <a:graphicFrameLocks noChangeAspect="1"/>
          </p:cNvGraphicFramePr>
          <p:nvPr/>
        </p:nvGraphicFramePr>
        <p:xfrm>
          <a:off x="1295400" y="685800"/>
          <a:ext cx="7696200" cy="5924550"/>
        </p:xfrm>
        <a:graphic>
          <a:graphicData uri="http://schemas.openxmlformats.org/presentationml/2006/ole">
            <p:oleObj spid="_x0000_s17410" name="Лист" r:id="rId3" imgW="2885760" imgH="3634920" progId="Excel.Sheet.8">
              <p:embed/>
            </p:oleObj>
          </a:graphicData>
        </a:graphic>
      </p:graphicFrame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620000" cy="5334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Решите кроссворд.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Задание на урок.</a:t>
            </a:r>
          </a:p>
        </p:txBody>
      </p:sp>
      <p:sp>
        <p:nvSpPr>
          <p:cNvPr id="59395" name="Rectangle 3" descr="Фиолетовый узор"/>
          <p:cNvSpPr>
            <a:spLocks noGrp="1" noChangeArrowheads="1"/>
          </p:cNvSpPr>
          <p:nvPr>
            <p:ph type="body" idx="1"/>
          </p:nvPr>
        </p:nvSpPr>
        <p:spPr>
          <a:xfrm>
            <a:off x="1371600" y="914400"/>
            <a:ext cx="7620000" cy="57150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600" b="1" dirty="0" smtClean="0">
                <a:solidFill>
                  <a:srgbClr val="FFFF00"/>
                </a:solidFill>
              </a:rPr>
              <a:t>Сформулируйте причины победы России в Отечественной войне 1812 года?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1.Причины и начало войны.</a:t>
            </a:r>
          </a:p>
        </p:txBody>
      </p:sp>
      <p:graphicFrame>
        <p:nvGraphicFramePr>
          <p:cNvPr id="1026" name="Object 1024"/>
          <p:cNvGraphicFramePr>
            <a:graphicFrameLocks noChangeAspect="1"/>
          </p:cNvGraphicFramePr>
          <p:nvPr/>
        </p:nvGraphicFramePr>
        <p:xfrm>
          <a:off x="1371600" y="1797050"/>
          <a:ext cx="7620000" cy="4908550"/>
        </p:xfrm>
        <a:graphic>
          <a:graphicData uri="http://schemas.openxmlformats.org/presentationml/2006/ole">
            <p:oleObj spid="_x0000_s1026" name="Диаграмма" r:id="rId4" imgW="9492120" imgH="5490360" progId="Excel.Sheet.8">
              <p:embed/>
            </p:oleObj>
          </a:graphicData>
        </a:graphic>
      </p:graphicFrame>
      <p:sp>
        <p:nvSpPr>
          <p:cNvPr id="1028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762000"/>
            <a:ext cx="7772400" cy="10668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Военно-экономический потенциал России и Франции.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D:\WINDOWS\Рабочий стол\1\1812\кар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03188"/>
            <a:ext cx="7620000" cy="6602412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5602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685800"/>
            <a:ext cx="3886200" cy="1295400"/>
          </a:xfrm>
          <a:blipFill dpi="0" rotWithShape="0">
            <a:blip r:embed="rId4"/>
            <a:srcRect/>
            <a:tile tx="0" ty="0" sx="100000" sy="100000" flip="none" algn="tl"/>
          </a:blipFill>
          <a:ln w="76200">
            <a:solidFill>
              <a:schemeClr val="hlink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FFFF00"/>
                </a:solidFill>
              </a:rPr>
              <a:t>Летом 1812 г. французская ар-мия численностью 600 000 человек сосредоточилась на территории Польши.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1.Причины и начало войны.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743200" y="1752600"/>
            <a:ext cx="1344613" cy="2720975"/>
            <a:chOff x="1776" y="2016"/>
            <a:chExt cx="847" cy="1714"/>
          </a:xfrm>
        </p:grpSpPr>
        <p:pic>
          <p:nvPicPr>
            <p:cNvPr id="23574" name="Picture 9" descr="D:\WINDOWS\Рабочий стол\1\1812\француз.JPG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76" y="2016"/>
              <a:ext cx="815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5" name="Text Box 10"/>
            <p:cNvSpPr txBox="1">
              <a:spLocks noChangeArrowheads="1"/>
            </p:cNvSpPr>
            <p:nvPr/>
          </p:nvSpPr>
          <p:spPr bwMode="auto">
            <a:xfrm>
              <a:off x="1824" y="3072"/>
              <a:ext cx="799" cy="658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/>
                <a:t>Великая </a:t>
              </a:r>
            </a:p>
            <a:p>
              <a:pPr algn="ctr"/>
              <a:r>
                <a:rPr lang="ru-RU" sz="2000"/>
                <a:t>Армия</a:t>
              </a:r>
            </a:p>
            <a:p>
              <a:pPr algn="ctr"/>
              <a:r>
                <a:rPr lang="ru-RU" sz="2000"/>
                <a:t>600 000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737100" y="2895600"/>
            <a:ext cx="3803650" cy="1828800"/>
            <a:chOff x="2984" y="1776"/>
            <a:chExt cx="2396" cy="1152"/>
          </a:xfrm>
        </p:grpSpPr>
        <p:grpSp>
          <p:nvGrpSpPr>
            <p:cNvPr id="23570" name="Group 15"/>
            <p:cNvGrpSpPr>
              <a:grpSpLocks/>
            </p:cNvGrpSpPr>
            <p:nvPr/>
          </p:nvGrpSpPr>
          <p:grpSpPr bwMode="auto">
            <a:xfrm>
              <a:off x="2984" y="1776"/>
              <a:ext cx="1720" cy="1152"/>
              <a:chOff x="3147" y="1680"/>
              <a:chExt cx="1720" cy="1152"/>
            </a:xfrm>
          </p:grpSpPr>
          <p:pic>
            <p:nvPicPr>
              <p:cNvPr id="23572" name="Picture 6" descr="D:\WINDOWS\Рабочий стол\1\1812\русский.JPG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147" y="1680"/>
                <a:ext cx="693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73" name="Text Box 14"/>
              <p:cNvSpPr txBox="1">
                <a:spLocks noChangeArrowheads="1"/>
              </p:cNvSpPr>
              <p:nvPr/>
            </p:nvSpPr>
            <p:spPr bwMode="auto">
              <a:xfrm>
                <a:off x="3792" y="2174"/>
                <a:ext cx="1075" cy="466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/>
                  <a:t>II</a:t>
                </a:r>
                <a:r>
                  <a:rPr lang="ru-RU" sz="2000"/>
                  <a:t>.Багратион</a:t>
                </a:r>
              </a:p>
              <a:p>
                <a:pPr algn="ctr"/>
                <a:r>
                  <a:rPr lang="ru-RU" sz="2000"/>
                  <a:t>49 000</a:t>
                </a:r>
              </a:p>
            </p:txBody>
          </p:sp>
        </p:grpSp>
        <p:pic>
          <p:nvPicPr>
            <p:cNvPr id="23571" name="Picture 18" descr="D:\WINDOWS\Рабочий стол\CONV\bagration.jpg"/>
            <p:cNvPicPr>
              <a:picLocks noChangeAspect="1" noChangeArrowheads="1"/>
            </p:cNvPicPr>
            <p:nvPr/>
          </p:nvPicPr>
          <p:blipFill>
            <a:blip r:embed="rId7">
              <a:lum bright="12000" contrast="18000"/>
            </a:blip>
            <a:srcRect/>
            <a:stretch>
              <a:fillRect/>
            </a:stretch>
          </p:blipFill>
          <p:spPr bwMode="auto">
            <a:xfrm>
              <a:off x="4704" y="2112"/>
              <a:ext cx="676" cy="815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343400" y="1600200"/>
            <a:ext cx="4579938" cy="1828800"/>
            <a:chOff x="2736" y="864"/>
            <a:chExt cx="2885" cy="1152"/>
          </a:xfrm>
        </p:grpSpPr>
        <p:grpSp>
          <p:nvGrpSpPr>
            <p:cNvPr id="23566" name="Group 13"/>
            <p:cNvGrpSpPr>
              <a:grpSpLocks/>
            </p:cNvGrpSpPr>
            <p:nvPr/>
          </p:nvGrpSpPr>
          <p:grpSpPr bwMode="auto">
            <a:xfrm>
              <a:off x="2736" y="864"/>
              <a:ext cx="2159" cy="1152"/>
              <a:chOff x="2763" y="864"/>
              <a:chExt cx="2159" cy="1152"/>
            </a:xfrm>
          </p:grpSpPr>
          <p:pic>
            <p:nvPicPr>
              <p:cNvPr id="23568" name="Picture 5" descr="D:\WINDOWS\Рабочий стол\1\1812\русский.JPG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763" y="864"/>
                <a:ext cx="693" cy="1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569" name="Text Box 12"/>
              <p:cNvSpPr txBox="1">
                <a:spLocks noChangeArrowheads="1"/>
              </p:cNvSpPr>
              <p:nvPr/>
            </p:nvSpPr>
            <p:spPr bwMode="auto">
              <a:xfrm>
                <a:off x="3360" y="1344"/>
                <a:ext cx="1562" cy="466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/>
                  <a:t>I</a:t>
                </a:r>
                <a:r>
                  <a:rPr lang="ru-RU" sz="2000"/>
                  <a:t>.Барклай де Толли</a:t>
                </a:r>
              </a:p>
              <a:p>
                <a:pPr algn="ctr"/>
                <a:r>
                  <a:rPr lang="ru-RU" sz="2000"/>
                  <a:t>110 000</a:t>
                </a:r>
              </a:p>
            </p:txBody>
          </p:sp>
        </p:grpSp>
        <p:pic>
          <p:nvPicPr>
            <p:cNvPr id="23567" name="Picture 20" descr="D:\WINDOWS\Рабочий стол\CONV\barklay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944" y="1152"/>
              <a:ext cx="677" cy="816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5257800" y="4343400"/>
            <a:ext cx="3665538" cy="1828800"/>
            <a:chOff x="3312" y="2688"/>
            <a:chExt cx="2309" cy="1152"/>
          </a:xfrm>
        </p:grpSpPr>
        <p:pic>
          <p:nvPicPr>
            <p:cNvPr id="23563" name="Picture 7" descr="D:\WINDOWS\Рабочий стол\1\1812\русский.JPG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EFF"/>
                </a:clrFrom>
                <a:clrTo>
                  <a:srgbClr val="FFFE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12" y="2688"/>
              <a:ext cx="693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Text Box 16"/>
            <p:cNvSpPr txBox="1">
              <a:spLocks noChangeArrowheads="1"/>
            </p:cNvSpPr>
            <p:nvPr/>
          </p:nvSpPr>
          <p:spPr bwMode="auto">
            <a:xfrm>
              <a:off x="3840" y="3182"/>
              <a:ext cx="1068" cy="466"/>
            </a:xfrm>
            <a:prstGeom prst="rect">
              <a:avLst/>
            </a:prstGeom>
            <a:solidFill>
              <a:srgbClr val="FFFFCC"/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/>
                <a:t>III</a:t>
              </a:r>
              <a:r>
                <a:rPr lang="ru-RU" sz="2000"/>
                <a:t>.Тормасов</a:t>
              </a:r>
            </a:p>
            <a:p>
              <a:pPr algn="ctr"/>
              <a:r>
                <a:rPr lang="ru-RU" sz="2000"/>
                <a:t>45 000</a:t>
              </a:r>
            </a:p>
          </p:txBody>
        </p:sp>
        <p:pic>
          <p:nvPicPr>
            <p:cNvPr id="23565" name="Picture 22" descr="D:\WINDOWS\Рабочий стол\CONV\tormasov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44" y="2976"/>
              <a:ext cx="677" cy="816"/>
            </a:xfrm>
            <a:prstGeom prst="rect">
              <a:avLst/>
            </a:prstGeom>
            <a:noFill/>
            <a:ln w="76200">
              <a:solidFill>
                <a:srgbClr val="FFCC00"/>
              </a:solidFill>
              <a:miter lim="800000"/>
              <a:headEnd/>
              <a:tailEnd/>
            </a:ln>
          </p:spPr>
        </p:pic>
      </p:grpSp>
      <p:sp>
        <p:nvSpPr>
          <p:cNvPr id="25624" name="Rectangle 24" descr="Фиолетовый узор"/>
          <p:cNvSpPr>
            <a:spLocks noChangeArrowheads="1"/>
          </p:cNvSpPr>
          <p:nvPr/>
        </p:nvSpPr>
        <p:spPr bwMode="auto">
          <a:xfrm>
            <a:off x="5029200" y="685800"/>
            <a:ext cx="3886200" cy="1295400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>
                <a:solidFill>
                  <a:srgbClr val="FFFF00"/>
                </a:solidFill>
              </a:rPr>
              <a:t>Наполеон рассчитывал в при-граничном сражении раз-бить противника и продик-товать условия мира.</a:t>
            </a:r>
          </a:p>
        </p:txBody>
      </p:sp>
      <p:sp>
        <p:nvSpPr>
          <p:cNvPr id="25625" name="Rectangle 25" descr="Фиолетовый узор"/>
          <p:cNvSpPr>
            <a:spLocks noChangeArrowheads="1"/>
          </p:cNvSpPr>
          <p:nvPr/>
        </p:nvSpPr>
        <p:spPr bwMode="auto">
          <a:xfrm>
            <a:off x="5029200" y="685800"/>
            <a:ext cx="3886200" cy="1295400"/>
          </a:xfrm>
          <a:prstGeom prst="rect">
            <a:avLst/>
          </a:prstGeom>
          <a:solidFill>
            <a:srgbClr val="0070C0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FFFF00"/>
                </a:solidFill>
              </a:rPr>
              <a:t>Русские не зная планов </a:t>
            </a:r>
            <a:r>
              <a:rPr lang="ru-RU" sz="2000" dirty="0" smtClean="0">
                <a:solidFill>
                  <a:srgbClr val="FFFF00"/>
                </a:solidFill>
              </a:rPr>
              <a:t>Наполеона </a:t>
            </a:r>
            <a:r>
              <a:rPr lang="ru-RU" sz="2000" dirty="0">
                <a:solidFill>
                  <a:srgbClr val="FFFF00"/>
                </a:solidFill>
              </a:rPr>
              <a:t>разбили армию </a:t>
            </a:r>
            <a:r>
              <a:rPr lang="ru-RU" sz="2000" dirty="0" smtClean="0">
                <a:solidFill>
                  <a:srgbClr val="FFFF00"/>
                </a:solidFill>
              </a:rPr>
              <a:t>на </a:t>
            </a:r>
            <a:r>
              <a:rPr lang="ru-RU" sz="2000" dirty="0">
                <a:solidFill>
                  <a:srgbClr val="FFFF00"/>
                </a:solidFill>
              </a:rPr>
              <a:t>3 группы и расположили их вдоль всей границы.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  <p:bldP spid="25624" grpId="0" animBg="1" autoUpdateAnimBg="0"/>
      <p:bldP spid="2562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D:\WINDOWS\Рабочий стол\CONV\cnvt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33350"/>
            <a:ext cx="5486400" cy="360045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30722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3810000"/>
            <a:ext cx="7772400" cy="2547958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12 июня 1812 г. Французская армия форсировала Неман и стремительно двинулась вперед с целью не допустить воссоединения 1-й и 2-й русской армий.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Главнокомандующим русской армии был сам Александр</a:t>
            </a:r>
            <a:r>
              <a:rPr lang="en-US" sz="2400" b="1" dirty="0" smtClean="0">
                <a:solidFill>
                  <a:srgbClr val="FFFF00"/>
                </a:solidFill>
              </a:rPr>
              <a:t> I</a:t>
            </a:r>
            <a:r>
              <a:rPr lang="ru-RU" sz="2400" b="1" dirty="0" smtClean="0">
                <a:solidFill>
                  <a:srgbClr val="FFFF00"/>
                </a:solidFill>
              </a:rPr>
              <a:t>, что затрудняло действия генералов. Вскоре его убедили уехать из армии, но новый главнокомандующий так и не был назначен.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620000" cy="609600"/>
          </a:xfrm>
          <a:gradFill rotWithShape="0">
            <a:gsLst>
              <a:gs pos="0">
                <a:srgbClr val="6699FF"/>
              </a:gs>
              <a:gs pos="50000">
                <a:srgbClr val="000000"/>
              </a:gs>
              <a:gs pos="100000">
                <a:srgbClr val="6699FF"/>
              </a:gs>
            </a:gsLst>
            <a:lin ang="5400000" scaled="1"/>
          </a:gra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1.Причины и начало войны.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336675" y="1295400"/>
            <a:ext cx="2016125" cy="1692275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12 июня 1812 г.</a:t>
            </a:r>
          </a:p>
          <a:p>
            <a:pPr algn="ctr"/>
            <a:r>
              <a:rPr lang="ru-RU" sz="2000"/>
              <a:t>Французская </a:t>
            </a:r>
          </a:p>
          <a:p>
            <a:pPr algn="ctr"/>
            <a:r>
              <a:rPr lang="ru-RU" sz="2000"/>
              <a:t>армия </a:t>
            </a:r>
          </a:p>
          <a:p>
            <a:pPr algn="ctr"/>
            <a:r>
              <a:rPr lang="ru-RU" sz="2000"/>
              <a:t>форсирует</a:t>
            </a:r>
          </a:p>
          <a:p>
            <a:pPr algn="ctr"/>
            <a:r>
              <a:rPr lang="ru-RU" sz="2000"/>
              <a:t>Неман.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A:\карт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4763"/>
            <a:ext cx="91344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"/>
            <a:ext cx="6096000" cy="1143000"/>
          </a:xfrm>
          <a:blipFill dpi="0" rotWithShape="0">
            <a:blip r:embed="rId4"/>
            <a:srcRect/>
            <a:tile tx="0" ty="0" sx="100000" sy="100000" flip="none" algn="tl"/>
          </a:blip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>
                <a:solidFill>
                  <a:srgbClr val="FFFF00"/>
                </a:solidFill>
              </a:rPr>
              <a:t>Действия французов заставили русское командо-вание начать отступление,чтобы не дать Напо-леону разбить 1-ю и 2-ю армии по одиночке.</a:t>
            </a:r>
          </a:p>
        </p:txBody>
      </p:sp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1905000" y="2133600"/>
            <a:ext cx="228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25605" name="Rectangle 9"/>
          <p:cNvSpPr>
            <a:spLocks noChangeArrowheads="1"/>
          </p:cNvSpPr>
          <p:nvPr/>
        </p:nvSpPr>
        <p:spPr bwMode="auto">
          <a:xfrm>
            <a:off x="1143000" y="4343400"/>
            <a:ext cx="228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25606" name="Rectangle 10"/>
          <p:cNvSpPr>
            <a:spLocks noChangeArrowheads="1"/>
          </p:cNvSpPr>
          <p:nvPr/>
        </p:nvSpPr>
        <p:spPr bwMode="auto">
          <a:xfrm>
            <a:off x="838200" y="2971800"/>
            <a:ext cx="381000" cy="1066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 rot="-1052402">
            <a:off x="1219200" y="3048000"/>
            <a:ext cx="1371600" cy="381000"/>
          </a:xfrm>
          <a:prstGeom prst="rightArrow">
            <a:avLst>
              <a:gd name="adj1" fmla="val 50000"/>
              <a:gd name="adj2" fmla="val 90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447800" y="2514600"/>
            <a:ext cx="1828800" cy="2362200"/>
            <a:chOff x="912" y="1584"/>
            <a:chExt cx="1152" cy="1488"/>
          </a:xfrm>
        </p:grpSpPr>
        <p:sp>
          <p:nvSpPr>
            <p:cNvPr id="25613" name="AutoShape 12"/>
            <p:cNvSpPr>
              <a:spLocks noChangeArrowheads="1"/>
            </p:cNvSpPr>
            <p:nvPr/>
          </p:nvSpPr>
          <p:spPr bwMode="auto">
            <a:xfrm rot="22018">
              <a:off x="1392" y="1584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4" name="AutoShape 13"/>
            <p:cNvSpPr>
              <a:spLocks noChangeArrowheads="1"/>
            </p:cNvSpPr>
            <p:nvPr/>
          </p:nvSpPr>
          <p:spPr bwMode="auto">
            <a:xfrm rot="752023">
              <a:off x="912" y="2880"/>
              <a:ext cx="672" cy="192"/>
            </a:xfrm>
            <a:prstGeom prst="rightArrow">
              <a:avLst>
                <a:gd name="adj1" fmla="val 50000"/>
                <a:gd name="adj2" fmla="val 875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55" name="Rectangle 15" descr="Фиолетовый узор"/>
          <p:cNvSpPr>
            <a:spLocks noChangeArrowheads="1"/>
          </p:cNvSpPr>
          <p:nvPr/>
        </p:nvSpPr>
        <p:spPr bwMode="auto">
          <a:xfrm>
            <a:off x="2971800" y="76200"/>
            <a:ext cx="6096000" cy="1143000"/>
          </a:xfrm>
          <a:prstGeom prst="rect">
            <a:avLst/>
          </a:prstGeom>
          <a:solidFill>
            <a:srgbClr val="0070C0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000" dirty="0">
                <a:solidFill>
                  <a:srgbClr val="FFFF00"/>
                </a:solidFill>
              </a:rPr>
              <a:t>Первоначально русские надеялись встретиться в </a:t>
            </a:r>
            <a:r>
              <a:rPr lang="ru-RU" sz="2000" dirty="0" err="1">
                <a:solidFill>
                  <a:srgbClr val="FFFF00"/>
                </a:solidFill>
              </a:rPr>
              <a:t>Дрисском</a:t>
            </a:r>
            <a:r>
              <a:rPr lang="ru-RU" sz="2000" dirty="0">
                <a:solidFill>
                  <a:srgbClr val="FFFF00"/>
                </a:solidFill>
              </a:rPr>
              <a:t> укрепленном лагере</a:t>
            </a:r>
            <a:r>
              <a:rPr lang="ru-RU" sz="2000" dirty="0" smtClean="0">
                <a:solidFill>
                  <a:srgbClr val="FFFF00"/>
                </a:solidFill>
              </a:rPr>
              <a:t>, но </a:t>
            </a:r>
            <a:r>
              <a:rPr lang="ru-RU" sz="2000" dirty="0">
                <a:solidFill>
                  <a:srgbClr val="FFFF00"/>
                </a:solidFill>
              </a:rPr>
              <a:t>французы не позволили им это сделать.</a:t>
            </a:r>
          </a:p>
        </p:txBody>
      </p:sp>
      <p:sp>
        <p:nvSpPr>
          <p:cNvPr id="10257" name="AutoShape 17"/>
          <p:cNvSpPr>
            <a:spLocks noChangeArrowheads="1"/>
          </p:cNvSpPr>
          <p:nvPr/>
        </p:nvSpPr>
        <p:spPr bwMode="auto">
          <a:xfrm>
            <a:off x="2590800" y="2895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AutoShape 18"/>
          <p:cNvSpPr>
            <a:spLocks noChangeArrowheads="1"/>
          </p:cNvSpPr>
          <p:nvPr/>
        </p:nvSpPr>
        <p:spPr bwMode="auto">
          <a:xfrm rot="2906456">
            <a:off x="2362200" y="33528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9" name="AutoShape 19"/>
          <p:cNvSpPr>
            <a:spLocks noChangeArrowheads="1"/>
          </p:cNvSpPr>
          <p:nvPr/>
        </p:nvSpPr>
        <p:spPr bwMode="auto">
          <a:xfrm rot="2906456">
            <a:off x="2971800" y="4038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  <p:bldP spid="10251" grpId="0" animBg="1"/>
      <p:bldP spid="10255" grpId="0" animBg="1" autoUpdateAnimBg="0"/>
      <p:bldP spid="10257" grpId="0" animBg="1"/>
      <p:bldP spid="10258" grpId="0" animBg="1"/>
      <p:bldP spid="102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026" descr="A:\карт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4763"/>
            <a:ext cx="91344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1027" descr="Фиолетовый узор"/>
          <p:cNvSpPr>
            <a:spLocks noGrp="1" noChangeArrowheads="1"/>
          </p:cNvSpPr>
          <p:nvPr>
            <p:ph type="body" sz="half" idx="2"/>
          </p:nvPr>
        </p:nvSpPr>
        <p:spPr>
          <a:xfrm>
            <a:off x="2971800" y="76200"/>
            <a:ext cx="6096000" cy="1143000"/>
          </a:xfrm>
          <a:solidFill>
            <a:srgbClr val="0070C0"/>
          </a:solidFill>
          <a:ln w="76200">
            <a:solidFill>
              <a:schemeClr val="hlink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Место соединения русских армий постоянно менялось, до тех пор пока они не встретились  в  под Смоленском.</a:t>
            </a:r>
          </a:p>
        </p:txBody>
      </p:sp>
      <p:grpSp>
        <p:nvGrpSpPr>
          <p:cNvPr id="2" name="Group 1047"/>
          <p:cNvGrpSpPr>
            <a:grpSpLocks/>
          </p:cNvGrpSpPr>
          <p:nvPr/>
        </p:nvGrpSpPr>
        <p:grpSpPr bwMode="auto">
          <a:xfrm>
            <a:off x="3276600" y="2133600"/>
            <a:ext cx="381000" cy="3124200"/>
            <a:chOff x="2064" y="1344"/>
            <a:chExt cx="240" cy="1968"/>
          </a:xfrm>
        </p:grpSpPr>
        <p:sp>
          <p:nvSpPr>
            <p:cNvPr id="26637" name="Rectangle 1028"/>
            <p:cNvSpPr>
              <a:spLocks noChangeArrowheads="1"/>
            </p:cNvSpPr>
            <p:nvPr/>
          </p:nvSpPr>
          <p:spPr bwMode="auto">
            <a:xfrm>
              <a:off x="2064" y="1344"/>
              <a:ext cx="144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1</a:t>
              </a:r>
            </a:p>
          </p:txBody>
        </p:sp>
        <p:sp>
          <p:nvSpPr>
            <p:cNvPr id="26638" name="Rectangle 1029"/>
            <p:cNvSpPr>
              <a:spLocks noChangeArrowheads="1"/>
            </p:cNvSpPr>
            <p:nvPr/>
          </p:nvSpPr>
          <p:spPr bwMode="auto">
            <a:xfrm>
              <a:off x="2160" y="2736"/>
              <a:ext cx="144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2</a:t>
              </a:r>
            </a:p>
          </p:txBody>
        </p:sp>
      </p:grpSp>
      <p:sp>
        <p:nvSpPr>
          <p:cNvPr id="32774" name="Rectangle 1030"/>
          <p:cNvSpPr>
            <a:spLocks noChangeArrowheads="1"/>
          </p:cNvSpPr>
          <p:nvPr/>
        </p:nvSpPr>
        <p:spPr bwMode="auto">
          <a:xfrm>
            <a:off x="2819400" y="2971800"/>
            <a:ext cx="381000" cy="1066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grpSp>
        <p:nvGrpSpPr>
          <p:cNvPr id="3" name="Group 1044"/>
          <p:cNvGrpSpPr>
            <a:grpSpLocks/>
          </p:cNvGrpSpPr>
          <p:nvPr/>
        </p:nvGrpSpPr>
        <p:grpSpPr bwMode="auto">
          <a:xfrm>
            <a:off x="3581400" y="2590800"/>
            <a:ext cx="1066800" cy="2362200"/>
            <a:chOff x="2256" y="1632"/>
            <a:chExt cx="672" cy="1488"/>
          </a:xfrm>
        </p:grpSpPr>
        <p:sp>
          <p:nvSpPr>
            <p:cNvPr id="26635" name="AutoShape 1039"/>
            <p:cNvSpPr>
              <a:spLocks noChangeArrowheads="1"/>
            </p:cNvSpPr>
            <p:nvPr/>
          </p:nvSpPr>
          <p:spPr bwMode="auto">
            <a:xfrm rot="609625">
              <a:off x="2256" y="1632"/>
              <a:ext cx="576" cy="19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6" name="AutoShape 1040"/>
            <p:cNvSpPr>
              <a:spLocks noChangeArrowheads="1"/>
            </p:cNvSpPr>
            <p:nvPr/>
          </p:nvSpPr>
          <p:spPr bwMode="auto">
            <a:xfrm rot="-616686">
              <a:off x="2352" y="2928"/>
              <a:ext cx="576" cy="19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045"/>
          <p:cNvGrpSpPr>
            <a:grpSpLocks/>
          </p:cNvGrpSpPr>
          <p:nvPr/>
        </p:nvGrpSpPr>
        <p:grpSpPr bwMode="auto">
          <a:xfrm>
            <a:off x="4419600" y="3124200"/>
            <a:ext cx="1066800" cy="1371600"/>
            <a:chOff x="2784" y="1968"/>
            <a:chExt cx="672" cy="864"/>
          </a:xfrm>
        </p:grpSpPr>
        <p:sp>
          <p:nvSpPr>
            <p:cNvPr id="26633" name="AutoShape 1042"/>
            <p:cNvSpPr>
              <a:spLocks noChangeArrowheads="1"/>
            </p:cNvSpPr>
            <p:nvPr/>
          </p:nvSpPr>
          <p:spPr bwMode="auto">
            <a:xfrm rot="-2598918">
              <a:off x="2880" y="2640"/>
              <a:ext cx="576" cy="19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634" name="AutoShape 1041"/>
            <p:cNvSpPr>
              <a:spLocks noChangeArrowheads="1"/>
            </p:cNvSpPr>
            <p:nvPr/>
          </p:nvSpPr>
          <p:spPr bwMode="auto">
            <a:xfrm rot="2565010">
              <a:off x="2784" y="1968"/>
              <a:ext cx="576" cy="192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790" name="Rectangle 1046"/>
          <p:cNvSpPr>
            <a:spLocks noChangeArrowheads="1"/>
          </p:cNvSpPr>
          <p:nvPr/>
        </p:nvSpPr>
        <p:spPr bwMode="auto">
          <a:xfrm>
            <a:off x="5562600" y="2971800"/>
            <a:ext cx="3048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  <a:p>
            <a:pPr algn="ctr"/>
            <a:endParaRPr lang="ru-RU"/>
          </a:p>
          <a:p>
            <a:pPr algn="ctr"/>
            <a:r>
              <a:rPr lang="ru-RU"/>
              <a:t>2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7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utoUpdateAnimBg="0"/>
      <p:bldP spid="32774" grpId="0" animBg="1" autoUpdateAnimBg="0"/>
      <p:bldP spid="32790" grpId="0" animBg="1" autoUpdateAnimBg="0"/>
    </p:bldLst>
  </p:timing>
</p:sld>
</file>

<file path=ppt/theme/theme1.xml><?xml version="1.0" encoding="utf-8"?>
<a:theme xmlns:a="http://schemas.openxmlformats.org/drawingml/2006/main" name="Пример урока на основе Microsoft PowerPoint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27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3333CC"/>
    </a:lt1>
    <a:dk2>
      <a:srgbClr val="000000"/>
    </a:dk2>
    <a:lt2>
      <a:srgbClr val="808080"/>
    </a:lt2>
    <a:accent1>
      <a:srgbClr val="00CC99"/>
    </a:accent1>
    <a:accent2>
      <a:srgbClr val="3333FF"/>
    </a:accent2>
    <a:accent3>
      <a:srgbClr val="ADADE2"/>
    </a:accent3>
    <a:accent4>
      <a:srgbClr val="000000"/>
    </a:accent4>
    <a:accent5>
      <a:srgbClr val="AAE2CA"/>
    </a:accent5>
    <a:accent6>
      <a:srgbClr val="2D2DE7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Пример урока на основе Microsoft PowerPoint</Template>
  <TotalTime>86</TotalTime>
  <Words>1499</Words>
  <Application>Microsoft PowerPoint</Application>
  <PresentationFormat>Экран (4:3)</PresentationFormat>
  <Paragraphs>244</Paragraphs>
  <Slides>46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49" baseType="lpstr">
      <vt:lpstr>Пример урока на основе Microsoft PowerPoint</vt:lpstr>
      <vt:lpstr>Диаграмма</vt:lpstr>
      <vt:lpstr>Лист</vt:lpstr>
      <vt:lpstr>Слайд 1</vt:lpstr>
      <vt:lpstr>План занятия.</vt:lpstr>
      <vt:lpstr>Задание по теме.</vt:lpstr>
      <vt:lpstr>1.Причины и начало войны.</vt:lpstr>
      <vt:lpstr>1.Причины и начало войны.</vt:lpstr>
      <vt:lpstr>1.Причины и начало войны.</vt:lpstr>
      <vt:lpstr>1.Причины и начало войны.</vt:lpstr>
      <vt:lpstr>Слайд 8</vt:lpstr>
      <vt:lpstr>Слайд 9</vt:lpstr>
      <vt:lpstr>2.Смоленское сражение.</vt:lpstr>
      <vt:lpstr>2.Смоленское сражение.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3.Бородинская битва.</vt:lpstr>
      <vt:lpstr>4.Тарутинский маневр.</vt:lpstr>
      <vt:lpstr>4.Тарутинский маневр.</vt:lpstr>
      <vt:lpstr>Слайд 23</vt:lpstr>
      <vt:lpstr>4.Тарутинский маневр.</vt:lpstr>
      <vt:lpstr>4.Тарутинский маневр.</vt:lpstr>
      <vt:lpstr>5.Партизанское движение.</vt:lpstr>
      <vt:lpstr>5.Партизанское движение.</vt:lpstr>
      <vt:lpstr>6.Гибель «Великой армии».</vt:lpstr>
      <vt:lpstr>Слайд 29</vt:lpstr>
      <vt:lpstr>6.Гибель «Великой армии».</vt:lpstr>
      <vt:lpstr>Закрепление.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Решите кроссворд.</vt:lpstr>
      <vt:lpstr>Задание на урок.</vt:lpstr>
    </vt:vector>
  </TitlesOfParts>
  <Company>Шталь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Катя</cp:lastModifiedBy>
  <cp:revision>11</cp:revision>
  <dcterms:created xsi:type="dcterms:W3CDTF">2011-10-23T08:54:14Z</dcterms:created>
  <dcterms:modified xsi:type="dcterms:W3CDTF">2012-04-11T11:10:52Z</dcterms:modified>
</cp:coreProperties>
</file>