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8"/>
  </p:notesMasterIdLst>
  <p:sldIdLst>
    <p:sldId id="320" r:id="rId2"/>
    <p:sldId id="256" r:id="rId3"/>
    <p:sldId id="290" r:id="rId4"/>
    <p:sldId id="283" r:id="rId5"/>
    <p:sldId id="288" r:id="rId6"/>
    <p:sldId id="287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294" r:id="rId28"/>
    <p:sldId id="295" r:id="rId29"/>
    <p:sldId id="296" r:id="rId30"/>
    <p:sldId id="289" r:id="rId31"/>
    <p:sldId id="292" r:id="rId32"/>
    <p:sldId id="282" r:id="rId33"/>
    <p:sldId id="293" r:id="rId34"/>
    <p:sldId id="298" r:id="rId35"/>
    <p:sldId id="266" r:id="rId36"/>
    <p:sldId id="297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285"/>
    <a:srgbClr val="FFCC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9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Лист1!$B$4:$D$4</c:f>
              <c:strCache>
                <c:ptCount val="3"/>
                <c:pt idx="0">
                  <c:v>окт. 1773г</c:v>
                </c:pt>
                <c:pt idx="1">
                  <c:v>дек. 1773г</c:v>
                </c:pt>
                <c:pt idx="2">
                  <c:v>1774г</c:v>
                </c:pt>
              </c:strCache>
            </c:str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2.5</c:v>
                </c:pt>
                <c:pt idx="1">
                  <c:v>10</c:v>
                </c:pt>
                <c:pt idx="2">
                  <c:v>12</c:v>
                </c:pt>
              </c:numCache>
            </c:numRef>
          </c:val>
        </c:ser>
        <c:gapDepth val="200"/>
        <c:shape val="cylinder"/>
        <c:axId val="53183616"/>
        <c:axId val="53185152"/>
        <c:axId val="0"/>
      </c:bar3DChart>
      <c:catAx>
        <c:axId val="53183616"/>
        <c:scaling>
          <c:orientation val="minMax"/>
        </c:scaling>
        <c:axPos val="b"/>
        <c:tickLblPos val="nextTo"/>
        <c:crossAx val="53185152"/>
        <c:crosses val="autoZero"/>
        <c:auto val="1"/>
        <c:lblAlgn val="ctr"/>
        <c:lblOffset val="100"/>
      </c:catAx>
      <c:valAx>
        <c:axId val="53185152"/>
        <c:scaling>
          <c:orientation val="minMax"/>
        </c:scaling>
        <c:axPos val="l"/>
        <c:majorGridlines/>
        <c:numFmt formatCode="General" sourceLinked="1"/>
        <c:tickLblPos val="nextTo"/>
        <c:crossAx val="5318361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EEB513-9FC6-4415-B731-850BDF177EC9}" type="doc">
      <dgm:prSet loTypeId="urn:microsoft.com/office/officeart/2005/8/layout/hierarchy3" loCatId="hierarchy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416935B-FFFC-4DAC-A1E8-235488D4B1C3}">
      <dgm:prSet phldrT="[Текст]" custT="1"/>
      <dgm:spPr/>
      <dgm:t>
        <a:bodyPr/>
        <a:lstStyle/>
        <a:p>
          <a:r>
            <a:rPr lang="ru-RU" sz="3600" b="1" dirty="0" smtClean="0"/>
            <a:t>Причины великого</a:t>
          </a:r>
          <a:br>
            <a:rPr lang="ru-RU" sz="3600" b="1" dirty="0" smtClean="0"/>
          </a:br>
          <a:r>
            <a:rPr lang="ru-RU" sz="3600" b="1" dirty="0" smtClean="0"/>
            <a:t> «русского бунта»</a:t>
          </a:r>
          <a:endParaRPr lang="ru-RU" sz="3600" dirty="0"/>
        </a:p>
      </dgm:t>
    </dgm:pt>
    <dgm:pt modelId="{95D33823-8685-489A-8DE7-F17EE188DF78}" type="parTrans" cxnId="{637DBDBB-BB57-458E-A21E-69357269F418}">
      <dgm:prSet/>
      <dgm:spPr/>
      <dgm:t>
        <a:bodyPr/>
        <a:lstStyle/>
        <a:p>
          <a:endParaRPr lang="ru-RU"/>
        </a:p>
      </dgm:t>
    </dgm:pt>
    <dgm:pt modelId="{3625B8A3-67F5-4955-B06E-C9245F86E56A}" type="sibTrans" cxnId="{637DBDBB-BB57-458E-A21E-69357269F418}">
      <dgm:prSet/>
      <dgm:spPr/>
      <dgm:t>
        <a:bodyPr/>
        <a:lstStyle/>
        <a:p>
          <a:endParaRPr lang="ru-RU"/>
        </a:p>
      </dgm:t>
    </dgm:pt>
    <dgm:pt modelId="{3C0A4CC4-2421-4758-945C-BACBDD4F5627}">
      <dgm:prSet phldrT="[Текст]"/>
      <dgm:spPr/>
      <dgm:t>
        <a:bodyPr/>
        <a:lstStyle/>
        <a:p>
          <a:pPr algn="l" rtl="0"/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Наступление правительства на казачьи привилегии</a:t>
          </a:r>
          <a:endParaRPr lang="ru-RU" b="1" dirty="0"/>
        </a:p>
      </dgm:t>
    </dgm:pt>
    <dgm:pt modelId="{77BAAB48-B510-4E8A-AAC1-8EBF3BDF0A99}" type="parTrans" cxnId="{62411F4B-3CD5-4B69-95FD-7FB32573198C}">
      <dgm:prSet/>
      <dgm:spPr/>
      <dgm:t>
        <a:bodyPr/>
        <a:lstStyle/>
        <a:p>
          <a:endParaRPr lang="ru-RU"/>
        </a:p>
      </dgm:t>
    </dgm:pt>
    <dgm:pt modelId="{8782D4DC-68AC-42A4-A834-7147C931179E}" type="sibTrans" cxnId="{62411F4B-3CD5-4B69-95FD-7FB32573198C}">
      <dgm:prSet/>
      <dgm:spPr/>
      <dgm:t>
        <a:bodyPr/>
        <a:lstStyle/>
        <a:p>
          <a:endParaRPr lang="ru-RU"/>
        </a:p>
      </dgm:t>
    </dgm:pt>
    <dgm:pt modelId="{7E2799CE-537C-4B3E-959F-0CFB850AD675}">
      <dgm:prSet phldrT="[Текст]"/>
      <dgm:spPr/>
      <dgm:t>
        <a:bodyPr/>
        <a:lstStyle/>
        <a:p>
          <a:pPr algn="l" rtl="0"/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Политика российского правительства в национальных окраинах</a:t>
          </a:r>
          <a:endParaRPr lang="ru-RU" b="1" dirty="0"/>
        </a:p>
      </dgm:t>
    </dgm:pt>
    <dgm:pt modelId="{AF683A41-1C03-4717-B9F0-4BA5ACB7D9E7}" type="parTrans" cxnId="{9B53BBF2-9282-4DD1-A7B7-343AA23D0F32}">
      <dgm:prSet/>
      <dgm:spPr/>
      <dgm:t>
        <a:bodyPr/>
        <a:lstStyle/>
        <a:p>
          <a:endParaRPr lang="ru-RU"/>
        </a:p>
      </dgm:t>
    </dgm:pt>
    <dgm:pt modelId="{604504F1-6237-4223-8E1D-D9C04EF44B14}" type="sibTrans" cxnId="{9B53BBF2-9282-4DD1-A7B7-343AA23D0F32}">
      <dgm:prSet/>
      <dgm:spPr/>
      <dgm:t>
        <a:bodyPr/>
        <a:lstStyle/>
        <a:p>
          <a:endParaRPr lang="ru-RU"/>
        </a:p>
      </dgm:t>
    </dgm:pt>
    <dgm:pt modelId="{555BD7DA-1518-43B3-95A8-EF90C02A082E}">
      <dgm:prSet/>
      <dgm:spPr/>
      <dgm:t>
        <a:bodyPr/>
        <a:lstStyle/>
        <a:p>
          <a:pPr algn="l"/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Тяжёлые условия труда и сильная эксплуатация</a:t>
          </a:r>
          <a:endParaRPr lang="ru-RU" b="1" dirty="0"/>
        </a:p>
      </dgm:t>
    </dgm:pt>
    <dgm:pt modelId="{8DABAF30-A37A-4792-BF00-69E705CF09E0}" type="parTrans" cxnId="{8040BA90-4D29-486D-9BCD-08E404D813CD}">
      <dgm:prSet/>
      <dgm:spPr/>
      <dgm:t>
        <a:bodyPr/>
        <a:lstStyle/>
        <a:p>
          <a:endParaRPr lang="ru-RU"/>
        </a:p>
      </dgm:t>
    </dgm:pt>
    <dgm:pt modelId="{8EEE4625-72C4-403B-BD71-DFDC6CF4888E}" type="sibTrans" cxnId="{8040BA90-4D29-486D-9BCD-08E404D813CD}">
      <dgm:prSet/>
      <dgm:spPr/>
      <dgm:t>
        <a:bodyPr/>
        <a:lstStyle/>
        <a:p>
          <a:endParaRPr lang="ru-RU"/>
        </a:p>
      </dgm:t>
    </dgm:pt>
    <dgm:pt modelId="{5D780650-FD3A-472A-8A2A-BEB604AB1AD2}">
      <dgm:prSet/>
      <dgm:spPr/>
      <dgm:t>
        <a:bodyPr/>
        <a:lstStyle/>
        <a:p>
          <a:pPr algn="l" rtl="0"/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Сильный крепостной гнёт, бесправие и эксплуатация крестьян помещиками</a:t>
          </a:r>
        </a:p>
      </dgm:t>
    </dgm:pt>
    <dgm:pt modelId="{0ECD31E9-530D-4011-90C2-482DCDB9A6FD}" type="parTrans" cxnId="{1D0DEA03-4BB3-47F6-8F0B-83EDEBBEBABF}">
      <dgm:prSet/>
      <dgm:spPr/>
      <dgm:t>
        <a:bodyPr/>
        <a:lstStyle/>
        <a:p>
          <a:endParaRPr lang="ru-RU"/>
        </a:p>
      </dgm:t>
    </dgm:pt>
    <dgm:pt modelId="{3254F59E-1F09-4F71-8408-49E89ACB0AB6}" type="sibTrans" cxnId="{1D0DEA03-4BB3-47F6-8F0B-83EDEBBEBABF}">
      <dgm:prSet/>
      <dgm:spPr/>
      <dgm:t>
        <a:bodyPr/>
        <a:lstStyle/>
        <a:p>
          <a:endParaRPr lang="ru-RU"/>
        </a:p>
      </dgm:t>
    </dgm:pt>
    <dgm:pt modelId="{FA30198D-E71D-44F5-BA84-4250AD995F79}" type="pres">
      <dgm:prSet presAssocID="{26EEB513-9FC6-4415-B731-850BDF177EC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0FA7B7B-6B34-4A0E-9B3E-135A631A4932}" type="pres">
      <dgm:prSet presAssocID="{9416935B-FFFC-4DAC-A1E8-235488D4B1C3}" presName="root" presStyleCnt="0"/>
      <dgm:spPr/>
    </dgm:pt>
    <dgm:pt modelId="{E16E6DE2-0020-4E77-974F-3C742E8A5369}" type="pres">
      <dgm:prSet presAssocID="{9416935B-FFFC-4DAC-A1E8-235488D4B1C3}" presName="rootComposite" presStyleCnt="0"/>
      <dgm:spPr/>
    </dgm:pt>
    <dgm:pt modelId="{0777CD4D-3F4E-465E-AAAD-CD017470DECE}" type="pres">
      <dgm:prSet presAssocID="{9416935B-FFFC-4DAC-A1E8-235488D4B1C3}" presName="rootText" presStyleLbl="node1" presStyleIdx="0" presStyleCnt="1" custScaleX="415935"/>
      <dgm:spPr/>
      <dgm:t>
        <a:bodyPr/>
        <a:lstStyle/>
        <a:p>
          <a:endParaRPr lang="ru-RU"/>
        </a:p>
      </dgm:t>
    </dgm:pt>
    <dgm:pt modelId="{CCA2E90E-D28F-439E-9BEC-92FF4434702F}" type="pres">
      <dgm:prSet presAssocID="{9416935B-FFFC-4DAC-A1E8-235488D4B1C3}" presName="rootConnector" presStyleLbl="node1" presStyleIdx="0" presStyleCnt="1"/>
      <dgm:spPr/>
      <dgm:t>
        <a:bodyPr/>
        <a:lstStyle/>
        <a:p>
          <a:endParaRPr lang="ru-RU"/>
        </a:p>
      </dgm:t>
    </dgm:pt>
    <dgm:pt modelId="{4D0DDABF-F448-43EA-8D67-EB28E9A76385}" type="pres">
      <dgm:prSet presAssocID="{9416935B-FFFC-4DAC-A1E8-235488D4B1C3}" presName="childShape" presStyleCnt="0"/>
      <dgm:spPr/>
    </dgm:pt>
    <dgm:pt modelId="{53158940-146A-4157-9B31-EDBA7A5D94CF}" type="pres">
      <dgm:prSet presAssocID="{77BAAB48-B510-4E8A-AAC1-8EBF3BDF0A99}" presName="Name13" presStyleLbl="parChTrans1D2" presStyleIdx="0" presStyleCnt="4"/>
      <dgm:spPr/>
      <dgm:t>
        <a:bodyPr/>
        <a:lstStyle/>
        <a:p>
          <a:endParaRPr lang="ru-RU"/>
        </a:p>
      </dgm:t>
    </dgm:pt>
    <dgm:pt modelId="{EE579CAA-C6DF-49F6-B8B7-BE41EA3F2EBF}" type="pres">
      <dgm:prSet presAssocID="{3C0A4CC4-2421-4758-945C-BACBDD4F5627}" presName="childText" presStyleLbl="bgAcc1" presStyleIdx="0" presStyleCnt="4" custScaleX="2477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17DE9-6CBD-4CE1-B83D-1325D9AA43E2}" type="pres">
      <dgm:prSet presAssocID="{AF683A41-1C03-4717-B9F0-4BA5ACB7D9E7}" presName="Name13" presStyleLbl="parChTrans1D2" presStyleIdx="1" presStyleCnt="4"/>
      <dgm:spPr/>
      <dgm:t>
        <a:bodyPr/>
        <a:lstStyle/>
        <a:p>
          <a:endParaRPr lang="ru-RU"/>
        </a:p>
      </dgm:t>
    </dgm:pt>
    <dgm:pt modelId="{7D8B9A5E-0372-4A59-A1D5-FF57C1440E82}" type="pres">
      <dgm:prSet presAssocID="{7E2799CE-537C-4B3E-959F-0CFB850AD675}" presName="childText" presStyleLbl="bgAcc1" presStyleIdx="1" presStyleCnt="4" custScaleX="249826" custLinFactNeighborX="1917" custLinFactNeighborY="2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0E2CB-6A46-4ECB-A365-480E11E19CB1}" type="pres">
      <dgm:prSet presAssocID="{0ECD31E9-530D-4011-90C2-482DCDB9A6FD}" presName="Name13" presStyleLbl="parChTrans1D2" presStyleIdx="2" presStyleCnt="4"/>
      <dgm:spPr/>
      <dgm:t>
        <a:bodyPr/>
        <a:lstStyle/>
        <a:p>
          <a:endParaRPr lang="ru-RU"/>
        </a:p>
      </dgm:t>
    </dgm:pt>
    <dgm:pt modelId="{166E524C-04B4-43E5-B044-B4D5F5F76B15}" type="pres">
      <dgm:prSet presAssocID="{5D780650-FD3A-472A-8A2A-BEB604AB1AD2}" presName="childText" presStyleLbl="bgAcc1" presStyleIdx="2" presStyleCnt="4" custScaleX="253835" custLinFactY="5681" custLinFactNeighborX="570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F16AD0-4B64-4DF7-9BE0-1197DCD96BDB}" type="pres">
      <dgm:prSet presAssocID="{8DABAF30-A37A-4792-BF00-69E705CF09E0}" presName="Name13" presStyleLbl="parChTrans1D2" presStyleIdx="3" presStyleCnt="4"/>
      <dgm:spPr/>
      <dgm:t>
        <a:bodyPr/>
        <a:lstStyle/>
        <a:p>
          <a:endParaRPr lang="ru-RU"/>
        </a:p>
      </dgm:t>
    </dgm:pt>
    <dgm:pt modelId="{901DE804-C293-4EB6-88AA-9FAAA98E5DF6}" type="pres">
      <dgm:prSet presAssocID="{555BD7DA-1518-43B3-95A8-EF90C02A082E}" presName="childText" presStyleLbl="bgAcc1" presStyleIdx="3" presStyleCnt="4" custScaleX="258339" custLinFactY="-33425" custLinFactNeighborX="60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28CA5C-6271-4A31-AAA0-1E297F953231}" type="presOf" srcId="{9416935B-FFFC-4DAC-A1E8-235488D4B1C3}" destId="{CCA2E90E-D28F-439E-9BEC-92FF4434702F}" srcOrd="1" destOrd="0" presId="urn:microsoft.com/office/officeart/2005/8/layout/hierarchy3"/>
    <dgm:cxn modelId="{1D0DEA03-4BB3-47F6-8F0B-83EDEBBEBABF}" srcId="{9416935B-FFFC-4DAC-A1E8-235488D4B1C3}" destId="{5D780650-FD3A-472A-8A2A-BEB604AB1AD2}" srcOrd="2" destOrd="0" parTransId="{0ECD31E9-530D-4011-90C2-482DCDB9A6FD}" sibTransId="{3254F59E-1F09-4F71-8408-49E89ACB0AB6}"/>
    <dgm:cxn modelId="{637DBDBB-BB57-458E-A21E-69357269F418}" srcId="{26EEB513-9FC6-4415-B731-850BDF177EC9}" destId="{9416935B-FFFC-4DAC-A1E8-235488D4B1C3}" srcOrd="0" destOrd="0" parTransId="{95D33823-8685-489A-8DE7-F17EE188DF78}" sibTransId="{3625B8A3-67F5-4955-B06E-C9245F86E56A}"/>
    <dgm:cxn modelId="{62411F4B-3CD5-4B69-95FD-7FB32573198C}" srcId="{9416935B-FFFC-4DAC-A1E8-235488D4B1C3}" destId="{3C0A4CC4-2421-4758-945C-BACBDD4F5627}" srcOrd="0" destOrd="0" parTransId="{77BAAB48-B510-4E8A-AAC1-8EBF3BDF0A99}" sibTransId="{8782D4DC-68AC-42A4-A834-7147C931179E}"/>
    <dgm:cxn modelId="{65E8ED57-381A-441F-AFD5-A67EB77FBA7A}" type="presOf" srcId="{AF683A41-1C03-4717-B9F0-4BA5ACB7D9E7}" destId="{B9C17DE9-6CBD-4CE1-B83D-1325D9AA43E2}" srcOrd="0" destOrd="0" presId="urn:microsoft.com/office/officeart/2005/8/layout/hierarchy3"/>
    <dgm:cxn modelId="{BCDD1E66-E234-46C9-B929-58AD8E1C8B44}" type="presOf" srcId="{7E2799CE-537C-4B3E-959F-0CFB850AD675}" destId="{7D8B9A5E-0372-4A59-A1D5-FF57C1440E82}" srcOrd="0" destOrd="0" presId="urn:microsoft.com/office/officeart/2005/8/layout/hierarchy3"/>
    <dgm:cxn modelId="{BB9C2452-CED8-45A7-B103-386F80817293}" type="presOf" srcId="{3C0A4CC4-2421-4758-945C-BACBDD4F5627}" destId="{EE579CAA-C6DF-49F6-B8B7-BE41EA3F2EBF}" srcOrd="0" destOrd="0" presId="urn:microsoft.com/office/officeart/2005/8/layout/hierarchy3"/>
    <dgm:cxn modelId="{080EE3C5-9A4C-43C9-A320-ACB942BF5ECA}" type="presOf" srcId="{5D780650-FD3A-472A-8A2A-BEB604AB1AD2}" destId="{166E524C-04B4-43E5-B044-B4D5F5F76B15}" srcOrd="0" destOrd="0" presId="urn:microsoft.com/office/officeart/2005/8/layout/hierarchy3"/>
    <dgm:cxn modelId="{9B53BBF2-9282-4DD1-A7B7-343AA23D0F32}" srcId="{9416935B-FFFC-4DAC-A1E8-235488D4B1C3}" destId="{7E2799CE-537C-4B3E-959F-0CFB850AD675}" srcOrd="1" destOrd="0" parTransId="{AF683A41-1C03-4717-B9F0-4BA5ACB7D9E7}" sibTransId="{604504F1-6237-4223-8E1D-D9C04EF44B14}"/>
    <dgm:cxn modelId="{DA6594A9-E228-45ED-82D0-265BACE54B42}" type="presOf" srcId="{77BAAB48-B510-4E8A-AAC1-8EBF3BDF0A99}" destId="{53158940-146A-4157-9B31-EDBA7A5D94CF}" srcOrd="0" destOrd="0" presId="urn:microsoft.com/office/officeart/2005/8/layout/hierarchy3"/>
    <dgm:cxn modelId="{395708D8-830F-4E5A-8029-466A2576C5F3}" type="presOf" srcId="{0ECD31E9-530D-4011-90C2-482DCDB9A6FD}" destId="{D650E2CB-6A46-4ECB-A365-480E11E19CB1}" srcOrd="0" destOrd="0" presId="urn:microsoft.com/office/officeart/2005/8/layout/hierarchy3"/>
    <dgm:cxn modelId="{0B5E7E38-2C9C-4943-B7CF-93ECC803DDC7}" type="presOf" srcId="{26EEB513-9FC6-4415-B731-850BDF177EC9}" destId="{FA30198D-E71D-44F5-BA84-4250AD995F79}" srcOrd="0" destOrd="0" presId="urn:microsoft.com/office/officeart/2005/8/layout/hierarchy3"/>
    <dgm:cxn modelId="{89E8F570-B009-4106-A88A-9E1AF6461136}" type="presOf" srcId="{9416935B-FFFC-4DAC-A1E8-235488D4B1C3}" destId="{0777CD4D-3F4E-465E-AAAD-CD017470DECE}" srcOrd="0" destOrd="0" presId="urn:microsoft.com/office/officeart/2005/8/layout/hierarchy3"/>
    <dgm:cxn modelId="{D3F17DD8-8941-46B9-B077-3F829BD20F33}" type="presOf" srcId="{555BD7DA-1518-43B3-95A8-EF90C02A082E}" destId="{901DE804-C293-4EB6-88AA-9FAAA98E5DF6}" srcOrd="0" destOrd="0" presId="urn:microsoft.com/office/officeart/2005/8/layout/hierarchy3"/>
    <dgm:cxn modelId="{8040BA90-4D29-486D-9BCD-08E404D813CD}" srcId="{9416935B-FFFC-4DAC-A1E8-235488D4B1C3}" destId="{555BD7DA-1518-43B3-95A8-EF90C02A082E}" srcOrd="3" destOrd="0" parTransId="{8DABAF30-A37A-4792-BF00-69E705CF09E0}" sibTransId="{8EEE4625-72C4-403B-BD71-DFDC6CF4888E}"/>
    <dgm:cxn modelId="{403C80B5-49E1-481F-90D2-BD1D8B6A80E5}" type="presOf" srcId="{8DABAF30-A37A-4792-BF00-69E705CF09E0}" destId="{C1F16AD0-4B64-4DF7-9BE0-1197DCD96BDB}" srcOrd="0" destOrd="0" presId="urn:microsoft.com/office/officeart/2005/8/layout/hierarchy3"/>
    <dgm:cxn modelId="{8863C0A0-AA01-411C-9897-8961BACE665E}" type="presParOf" srcId="{FA30198D-E71D-44F5-BA84-4250AD995F79}" destId="{E0FA7B7B-6B34-4A0E-9B3E-135A631A4932}" srcOrd="0" destOrd="0" presId="urn:microsoft.com/office/officeart/2005/8/layout/hierarchy3"/>
    <dgm:cxn modelId="{534A5223-08E0-4FE8-BDA6-47F1A6F638D4}" type="presParOf" srcId="{E0FA7B7B-6B34-4A0E-9B3E-135A631A4932}" destId="{E16E6DE2-0020-4E77-974F-3C742E8A5369}" srcOrd="0" destOrd="0" presId="urn:microsoft.com/office/officeart/2005/8/layout/hierarchy3"/>
    <dgm:cxn modelId="{1EF6F9C5-8FC8-4334-A364-D25914EB0C96}" type="presParOf" srcId="{E16E6DE2-0020-4E77-974F-3C742E8A5369}" destId="{0777CD4D-3F4E-465E-AAAD-CD017470DECE}" srcOrd="0" destOrd="0" presId="urn:microsoft.com/office/officeart/2005/8/layout/hierarchy3"/>
    <dgm:cxn modelId="{0820A34C-4310-4585-A615-EA241224172A}" type="presParOf" srcId="{E16E6DE2-0020-4E77-974F-3C742E8A5369}" destId="{CCA2E90E-D28F-439E-9BEC-92FF4434702F}" srcOrd="1" destOrd="0" presId="urn:microsoft.com/office/officeart/2005/8/layout/hierarchy3"/>
    <dgm:cxn modelId="{1D5DF900-39F8-45AE-A8E8-43369FDA451B}" type="presParOf" srcId="{E0FA7B7B-6B34-4A0E-9B3E-135A631A4932}" destId="{4D0DDABF-F448-43EA-8D67-EB28E9A76385}" srcOrd="1" destOrd="0" presId="urn:microsoft.com/office/officeart/2005/8/layout/hierarchy3"/>
    <dgm:cxn modelId="{B2DDADA5-5798-4555-B3F5-E390EC325AC5}" type="presParOf" srcId="{4D0DDABF-F448-43EA-8D67-EB28E9A76385}" destId="{53158940-146A-4157-9B31-EDBA7A5D94CF}" srcOrd="0" destOrd="0" presId="urn:microsoft.com/office/officeart/2005/8/layout/hierarchy3"/>
    <dgm:cxn modelId="{F1E9D8CB-A4C7-4F79-A0CD-511683062EAE}" type="presParOf" srcId="{4D0DDABF-F448-43EA-8D67-EB28E9A76385}" destId="{EE579CAA-C6DF-49F6-B8B7-BE41EA3F2EBF}" srcOrd="1" destOrd="0" presId="urn:microsoft.com/office/officeart/2005/8/layout/hierarchy3"/>
    <dgm:cxn modelId="{8569BBEA-12CD-4F5E-9E83-4C439132B2A9}" type="presParOf" srcId="{4D0DDABF-F448-43EA-8D67-EB28E9A76385}" destId="{B9C17DE9-6CBD-4CE1-B83D-1325D9AA43E2}" srcOrd="2" destOrd="0" presId="urn:microsoft.com/office/officeart/2005/8/layout/hierarchy3"/>
    <dgm:cxn modelId="{521A63D5-AAE4-4400-835A-AB6DA8B9D67D}" type="presParOf" srcId="{4D0DDABF-F448-43EA-8D67-EB28E9A76385}" destId="{7D8B9A5E-0372-4A59-A1D5-FF57C1440E82}" srcOrd="3" destOrd="0" presId="urn:microsoft.com/office/officeart/2005/8/layout/hierarchy3"/>
    <dgm:cxn modelId="{8528D1EE-7380-4045-A07C-1D2A7DD96B3F}" type="presParOf" srcId="{4D0DDABF-F448-43EA-8D67-EB28E9A76385}" destId="{D650E2CB-6A46-4ECB-A365-480E11E19CB1}" srcOrd="4" destOrd="0" presId="urn:microsoft.com/office/officeart/2005/8/layout/hierarchy3"/>
    <dgm:cxn modelId="{D1464CB4-A830-4A96-8B66-477258E490E6}" type="presParOf" srcId="{4D0DDABF-F448-43EA-8D67-EB28E9A76385}" destId="{166E524C-04B4-43E5-B044-B4D5F5F76B15}" srcOrd="5" destOrd="0" presId="urn:microsoft.com/office/officeart/2005/8/layout/hierarchy3"/>
    <dgm:cxn modelId="{791AEBC5-EBAD-4E1D-A0B3-E1E5D2BF1FF7}" type="presParOf" srcId="{4D0DDABF-F448-43EA-8D67-EB28E9A76385}" destId="{C1F16AD0-4B64-4DF7-9BE0-1197DCD96BDB}" srcOrd="6" destOrd="0" presId="urn:microsoft.com/office/officeart/2005/8/layout/hierarchy3"/>
    <dgm:cxn modelId="{B2A1B5C9-9BF7-4458-A778-E05CBCB7A603}" type="presParOf" srcId="{4D0DDABF-F448-43EA-8D67-EB28E9A76385}" destId="{901DE804-C293-4EB6-88AA-9FAAA98E5DF6}" srcOrd="7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77CD4D-3F4E-465E-AAAD-CD017470DECE}">
      <dsp:nvSpPr>
        <dsp:cNvPr id="0" name=""/>
        <dsp:cNvSpPr/>
      </dsp:nvSpPr>
      <dsp:spPr>
        <a:xfrm>
          <a:off x="3208" y="218569"/>
          <a:ext cx="8208952" cy="98680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Причины великого</a:t>
          </a:r>
          <a:br>
            <a:rPr lang="ru-RU" sz="3600" b="1" kern="1200" dirty="0" smtClean="0"/>
          </a:br>
          <a:r>
            <a:rPr lang="ru-RU" sz="3600" b="1" kern="1200" dirty="0" smtClean="0"/>
            <a:t> «русского бунта»</a:t>
          </a:r>
          <a:endParaRPr lang="ru-RU" sz="3600" kern="1200" dirty="0"/>
        </a:p>
      </dsp:txBody>
      <dsp:txXfrm>
        <a:off x="3208" y="218569"/>
        <a:ext cx="8208952" cy="986807"/>
      </dsp:txXfrm>
    </dsp:sp>
    <dsp:sp modelId="{53158940-146A-4157-9B31-EDBA7A5D94CF}">
      <dsp:nvSpPr>
        <dsp:cNvPr id="0" name=""/>
        <dsp:cNvSpPr/>
      </dsp:nvSpPr>
      <dsp:spPr>
        <a:xfrm>
          <a:off x="824103" y="1205376"/>
          <a:ext cx="820895" cy="740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0105"/>
              </a:lnTo>
              <a:lnTo>
                <a:pt x="820895" y="740105"/>
              </a:lnTo>
            </a:path>
          </a:pathLst>
        </a:custGeom>
        <a:noFill/>
        <a:ln w="381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79CAA-C6DF-49F6-B8B7-BE41EA3F2EBF}">
      <dsp:nvSpPr>
        <dsp:cNvPr id="0" name=""/>
        <dsp:cNvSpPr/>
      </dsp:nvSpPr>
      <dsp:spPr>
        <a:xfrm>
          <a:off x="1644999" y="1452078"/>
          <a:ext cx="3911892" cy="98680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100" b="1" i="0" u="none" strike="noStrike" kern="1200" cap="none" normalizeH="0" baseline="0" dirty="0" smtClean="0">
              <a:ln/>
              <a:effectLst/>
              <a:latin typeface="Arial" charset="0"/>
            </a:rPr>
            <a:t>Наступление правительства на казачьи привилегии</a:t>
          </a:r>
          <a:endParaRPr lang="ru-RU" sz="2100" b="1" kern="1200" dirty="0"/>
        </a:p>
      </dsp:txBody>
      <dsp:txXfrm>
        <a:off x="1644999" y="1452078"/>
        <a:ext cx="3911892" cy="986807"/>
      </dsp:txXfrm>
    </dsp:sp>
    <dsp:sp modelId="{B9C17DE9-6CBD-4CE1-B83D-1325D9AA43E2}">
      <dsp:nvSpPr>
        <dsp:cNvPr id="0" name=""/>
        <dsp:cNvSpPr/>
      </dsp:nvSpPr>
      <dsp:spPr>
        <a:xfrm>
          <a:off x="824103" y="1205376"/>
          <a:ext cx="851162" cy="1999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9409"/>
              </a:lnTo>
              <a:lnTo>
                <a:pt x="851162" y="1999409"/>
              </a:lnTo>
            </a:path>
          </a:pathLst>
        </a:custGeom>
        <a:noFill/>
        <a:ln w="381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B9A5E-0372-4A59-A1D5-FF57C1440E82}">
      <dsp:nvSpPr>
        <dsp:cNvPr id="0" name=""/>
        <dsp:cNvSpPr/>
      </dsp:nvSpPr>
      <dsp:spPr>
        <a:xfrm>
          <a:off x="1675266" y="2711382"/>
          <a:ext cx="3944481" cy="98680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100" b="1" i="0" u="none" strike="noStrike" kern="1200" cap="none" normalizeH="0" baseline="0" dirty="0" smtClean="0">
              <a:ln/>
              <a:effectLst/>
              <a:latin typeface="Arial" charset="0"/>
            </a:rPr>
            <a:t>Политика российского правительства в национальных окраинах</a:t>
          </a:r>
          <a:endParaRPr lang="ru-RU" sz="2100" b="1" kern="1200" dirty="0"/>
        </a:p>
      </dsp:txBody>
      <dsp:txXfrm>
        <a:off x="1675266" y="2711382"/>
        <a:ext cx="3944481" cy="986807"/>
      </dsp:txXfrm>
    </dsp:sp>
    <dsp:sp modelId="{D650E2CB-6A46-4ECB-A365-480E11E19CB1}">
      <dsp:nvSpPr>
        <dsp:cNvPr id="0" name=""/>
        <dsp:cNvSpPr/>
      </dsp:nvSpPr>
      <dsp:spPr>
        <a:xfrm>
          <a:off x="824103" y="1205376"/>
          <a:ext cx="910923" cy="4249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9990"/>
              </a:lnTo>
              <a:lnTo>
                <a:pt x="910923" y="4249990"/>
              </a:lnTo>
            </a:path>
          </a:pathLst>
        </a:custGeom>
        <a:noFill/>
        <a:ln w="381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E524C-04B4-43E5-B044-B4D5F5F76B15}">
      <dsp:nvSpPr>
        <dsp:cNvPr id="0" name=""/>
        <dsp:cNvSpPr/>
      </dsp:nvSpPr>
      <dsp:spPr>
        <a:xfrm>
          <a:off x="1735027" y="4961964"/>
          <a:ext cx="4007779" cy="98680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100" b="1" i="0" u="none" strike="noStrike" kern="1200" cap="none" normalizeH="0" baseline="0" dirty="0" smtClean="0">
              <a:ln/>
              <a:effectLst/>
              <a:latin typeface="Arial" charset="0"/>
            </a:rPr>
            <a:t>Сильный крепостной гнёт, бесправие и эксплуатация крестьян помещиками</a:t>
          </a:r>
        </a:p>
      </dsp:txBody>
      <dsp:txXfrm>
        <a:off x="1735027" y="4961964"/>
        <a:ext cx="4007779" cy="986807"/>
      </dsp:txXfrm>
    </dsp:sp>
    <dsp:sp modelId="{C1F16AD0-4B64-4DF7-9BE0-1197DCD96BDB}">
      <dsp:nvSpPr>
        <dsp:cNvPr id="0" name=""/>
        <dsp:cNvSpPr/>
      </dsp:nvSpPr>
      <dsp:spPr>
        <a:xfrm>
          <a:off x="824103" y="1205376"/>
          <a:ext cx="830494" cy="31239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3984"/>
              </a:lnTo>
              <a:lnTo>
                <a:pt x="830494" y="3123984"/>
              </a:lnTo>
            </a:path>
          </a:pathLst>
        </a:custGeom>
        <a:noFill/>
        <a:ln w="381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1DE804-C293-4EB6-88AA-9FAAA98E5DF6}">
      <dsp:nvSpPr>
        <dsp:cNvPr id="0" name=""/>
        <dsp:cNvSpPr/>
      </dsp:nvSpPr>
      <dsp:spPr>
        <a:xfrm>
          <a:off x="1654598" y="3835957"/>
          <a:ext cx="4078892" cy="98680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100" b="1" i="0" u="none" strike="noStrike" kern="1200" cap="none" normalizeH="0" baseline="0" dirty="0" smtClean="0">
              <a:ln/>
              <a:effectLst/>
              <a:latin typeface="Arial" charset="0"/>
            </a:rPr>
            <a:t>Тяжёлые условия труда и сильная эксплуатация</a:t>
          </a:r>
          <a:endParaRPr lang="ru-RU" sz="2100" b="1" kern="1200" dirty="0"/>
        </a:p>
      </dsp:txBody>
      <dsp:txXfrm>
        <a:off x="1654598" y="3835957"/>
        <a:ext cx="4078892" cy="986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7B45E-CD4A-474E-B377-C7F6A220929B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FD9B0E-5AF7-4E28-B62D-E546773833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086C2-8AF7-4114-AA06-67168527466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086C2-8AF7-4114-AA06-67168527466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086C2-8AF7-4114-AA06-67168527466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086C2-8AF7-4114-AA06-67168527466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086C2-8AF7-4114-AA06-67168527466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086C2-8AF7-4114-AA06-67168527466C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086C2-8AF7-4114-AA06-67168527466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086C2-8AF7-4114-AA06-67168527466C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699AB-9D21-49B9-8CA8-083AB233D8A9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D9B0E-5AF7-4E28-B62D-E5467738334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761AC-E0BC-4B30-A853-57AE58DAB30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EDE132-EF72-42FF-A497-020F41A1DB4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55;&#1086;&#1092;&#1077;&#1089;&#1089;&#1080;&#1086;&#1085;&#1072;&#1083;&#1100;&#1085;&#1099;&#1081;%20&#1091;&#1089;&#1087;&#1077;&#1093;%20-XXI\&#1063;&#1091;&#1084;&#1072;&#1095;&#1077;&#1085;&#1082;&#1086;%20%20&#1040;.&#1053;\&#1042;&#1072;&#1083;&#1077;&#1088;&#1080;&#1081;%20&#1047;&#1086;&#1083;&#1086;&#1090;&#1091;&#1093;&#1080;&#1085;%20-%20&#1053;&#1077;%20&#1096;&#1091;&#1084;&#1080;%20&#1090;&#1099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gif"/><Relationship Id="rId4" Type="http://schemas.openxmlformats.org/officeDocument/2006/relationships/image" Target="http://www.rulex.ru/portret/31-096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1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J:\&#1087;&#1091;&#1075;&#1072;&#1095;&#1105;&#1074;\&#1050;&#1072;&#1087;.&#1076;&#1086;&#1095;&#1100;%201+2.mpg" TargetMode="Externa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J:\&#1087;&#1091;&#1075;&#1072;&#1095;&#1105;&#1074;\&#1082;&#1072;&#1087;&#1080;&#1090;.%20&#1076;&#1086;&#1095;&#1082;&#1072;-3.mpg" TargetMode="External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49291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Чумаченко Александра Николаевна учитель русского языка и литературы </a:t>
            </a:r>
            <a:r>
              <a:rPr lang="ru-RU" dirty="0" smtClean="0"/>
              <a:t>Высшая квалификационная категория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714356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      Матвеево  - Курганская средняя общеобразовательная школа №1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214554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Урок литературы в 7 </a:t>
            </a:r>
            <a:r>
              <a:rPr lang="ru-RU" sz="2400" dirty="0" smtClean="0"/>
              <a:t>классе </a:t>
            </a:r>
          </a:p>
          <a:p>
            <a:pPr algn="ctr"/>
            <a:r>
              <a:rPr lang="ru-RU" sz="2400" b="1" dirty="0" smtClean="0"/>
              <a:t>«Пугачёв: преступник? Благодетель?»</a:t>
            </a:r>
            <a:endParaRPr lang="ru-RU" sz="2400" dirty="0" smtClean="0"/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Где началось воосстание Лысая го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"/>
            <a:ext cx="4876800" cy="24384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74" name="Picture 6" descr="Казаки в поход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784475"/>
            <a:ext cx="6477000" cy="4073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461125" y="646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28600" y="2590800"/>
            <a:ext cx="2362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 b="1"/>
          </a:p>
          <a:p>
            <a:r>
              <a:rPr lang="ru-RU" sz="2400" b="1"/>
              <a:t>Яицкий городок.</a:t>
            </a:r>
          </a:p>
          <a:p>
            <a:r>
              <a:rPr lang="ru-RU" sz="2400" b="1"/>
              <a:t>Сентябрь 1773 года.</a:t>
            </a:r>
          </a:p>
          <a:p>
            <a:endParaRPr lang="ru-RU" sz="2400" b="1"/>
          </a:p>
          <a:p>
            <a:r>
              <a:rPr lang="ru-RU" sz="2400" b="1"/>
              <a:t>На стороне</a:t>
            </a:r>
          </a:p>
          <a:p>
            <a:r>
              <a:rPr lang="ru-RU" sz="2400" b="1"/>
              <a:t> восставших:</a:t>
            </a:r>
          </a:p>
          <a:p>
            <a:pPr>
              <a:buFontTx/>
              <a:buChar char="•"/>
            </a:pPr>
            <a:r>
              <a:rPr lang="ru-RU" sz="2400" b="1"/>
              <a:t>2500 человек</a:t>
            </a:r>
          </a:p>
          <a:p>
            <a:pPr>
              <a:buFontTx/>
              <a:buChar char="•"/>
            </a:pPr>
            <a:r>
              <a:rPr lang="ru-RU" sz="2400" b="1"/>
              <a:t>20 пушек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105400" y="381000"/>
            <a:ext cx="403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 b="1"/>
          </a:p>
        </p:txBody>
      </p:sp>
      <p:pic>
        <p:nvPicPr>
          <p:cNvPr id="7179" name="Picture 11" descr="7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214290"/>
            <a:ext cx="3124200" cy="24812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571472" y="1142984"/>
          <a:ext cx="7929618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1472" y="0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Количественный состав войска  Пугачёва.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рестьянское восстание 1773-1775 гг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053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orsma.info/history/Ekaterin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57166"/>
            <a:ext cx="3944771" cy="55137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214678" y="6000768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Екатерина </a:t>
            </a:r>
            <a:r>
              <a:rPr lang="en-US" sz="3200" b="1" dirty="0" smtClean="0"/>
              <a:t>II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000232" y="0"/>
            <a:ext cx="5649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+mj-lt"/>
              </a:rPr>
              <a:t>12 июня 1774 г.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6143644"/>
            <a:ext cx="5032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/>
              <a:t>Первое поражение повстанцев.</a:t>
            </a:r>
            <a:endParaRPr lang="ru-RU" sz="2400" dirty="0"/>
          </a:p>
        </p:txBody>
      </p:sp>
      <p:pic>
        <p:nvPicPr>
          <p:cNvPr id="11" name="Picture 4" descr="3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285860"/>
            <a:ext cx="6286544" cy="4714909"/>
          </a:xfrm>
          <a:prstGeom prst="rect">
            <a:avLst/>
          </a:prstGeom>
          <a:solidFill>
            <a:srgbClr val="000000">
              <a:shade val="95000"/>
            </a:srgbClr>
          </a:solidFill>
          <a:ln w="381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000232" y="0"/>
            <a:ext cx="611731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+mj-lt"/>
              </a:rPr>
              <a:t>8 сентября 1774 г.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6396335"/>
            <a:ext cx="2641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/>
              <a:t>Арест Пугачёва.</a:t>
            </a:r>
            <a:endParaRPr lang="ru-RU" sz="2400" dirty="0"/>
          </a:p>
        </p:txBody>
      </p:sp>
      <p:pic>
        <p:nvPicPr>
          <p:cNvPr id="5" name="Picture 4" descr="5 18"/>
          <p:cNvPicPr>
            <a:picLocks noChangeAspect="1" noChangeArrowheads="1"/>
          </p:cNvPicPr>
          <p:nvPr/>
        </p:nvPicPr>
        <p:blipFill>
          <a:blip r:embed="rId3" cstate="print">
            <a:lum bright="-6000" contrast="24000"/>
          </a:blip>
          <a:srcRect/>
          <a:stretch>
            <a:fillRect/>
          </a:stretch>
        </p:blipFill>
        <p:spPr bwMode="auto">
          <a:xfrm>
            <a:off x="928662" y="1142984"/>
            <a:ext cx="7403604" cy="5072098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71538" y="0"/>
            <a:ext cx="728962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+mj-lt"/>
              </a:rPr>
              <a:t>29-31 декабря 1774 г.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6396335"/>
            <a:ext cx="3165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Суд над Пугачёвым.</a:t>
            </a:r>
            <a:endParaRPr lang="ru-RU" sz="2400" dirty="0"/>
          </a:p>
        </p:txBody>
      </p:sp>
      <p:pic>
        <p:nvPicPr>
          <p:cNvPr id="5" name="Picture 4" descr="Суворов помещает Пугачева в клетк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85786" y="1142984"/>
            <a:ext cx="7617392" cy="5072098"/>
          </a:xfrm>
          <a:prstGeom prst="rect">
            <a:avLst/>
          </a:prstGeom>
          <a:noFill/>
          <a:ln w="38100">
            <a:solidFill>
              <a:schemeClr val="bg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071670" y="0"/>
            <a:ext cx="595618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+mj-lt"/>
              </a:rPr>
              <a:t>9 января 1775 г.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6396335"/>
            <a:ext cx="3703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/>
              <a:t>Вынесение приговора.</a:t>
            </a:r>
            <a:endParaRPr lang="ru-RU" sz="2400" dirty="0"/>
          </a:p>
        </p:txBody>
      </p:sp>
      <p:pic>
        <p:nvPicPr>
          <p:cNvPr id="5" name="Picture 4" descr="pugachevb"/>
          <p:cNvPicPr>
            <a:picLocks noChangeAspect="1" noChangeArrowheads="1"/>
          </p:cNvPicPr>
          <p:nvPr/>
        </p:nvPicPr>
        <p:blipFill>
          <a:blip r:embed="rId3" cstate="print"/>
          <a:srcRect l="18289" r="28366" b="3551"/>
          <a:stretch>
            <a:fillRect/>
          </a:stretch>
        </p:blipFill>
        <p:spPr bwMode="auto">
          <a:xfrm>
            <a:off x="2643174" y="1000108"/>
            <a:ext cx="3955400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bg1">
                <a:lumMod val="95000"/>
                <a:lumOff val="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6334780"/>
            <a:ext cx="550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Казнь Пугачёва.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0"/>
            <a:ext cx="60249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+mj-lt"/>
              </a:rPr>
              <a:t>10 января 1775 г. </a:t>
            </a:r>
            <a:endParaRPr lang="ru-RU" sz="6000" dirty="0">
              <a:latin typeface="+mj-lt"/>
            </a:endParaRPr>
          </a:p>
        </p:txBody>
      </p:sp>
      <p:pic>
        <p:nvPicPr>
          <p:cNvPr id="5122" name="Picture 2" descr="http://lh3.google.ru/Dedushkin1/R1RsHH_qImI/AAAAAAAACxE/vuR0-F8RYdM/s800/%D0%9A%D0%B0%D0%B7%D0%BD%D1%8C%20%D0%9F%D1%83%D0%B3%D0%B0%D1%87%D1%91%D0%B2%D0%B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000108"/>
            <a:ext cx="6633086" cy="5286412"/>
          </a:xfrm>
          <a:prstGeom prst="rect">
            <a:avLst/>
          </a:prstGeom>
          <a:noFill/>
          <a:ln w="38100">
            <a:solidFill>
              <a:schemeClr val="bg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458038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«Я – </a:t>
            </a:r>
            <a:r>
              <a:rPr lang="ru-RU" sz="6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Емелька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Пугачёв. </a:t>
            </a:r>
          </a:p>
          <a:p>
            <a:pPr algn="ctr"/>
            <a:r>
              <a:rPr lang="ru-RU" sz="6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Зимовейской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станицы </a:t>
            </a:r>
          </a:p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донской казак…»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Чумаченко\Пугачев\64144625_1284744296_img2.jpg"/>
          <p:cNvPicPr>
            <a:picLocks noChangeAspect="1" noChangeArrowheads="1"/>
          </p:cNvPicPr>
          <p:nvPr/>
        </p:nvPicPr>
        <p:blipFill>
          <a:blip r:embed="rId4" cstate="print"/>
          <a:srcRect l="6804" t="7006" r="9274"/>
          <a:stretch>
            <a:fillRect/>
          </a:stretch>
        </p:blipFill>
        <p:spPr bwMode="auto">
          <a:xfrm rot="668589">
            <a:off x="5758804" y="584971"/>
            <a:ext cx="2643206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928662" y="714356"/>
            <a:ext cx="502894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Пугачёв: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928934"/>
            <a:ext cx="565821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Преступник?</a:t>
            </a:r>
            <a:endParaRPr lang="ru-RU" sz="6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4500570"/>
            <a:ext cx="597984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Благодетель? </a:t>
            </a:r>
            <a:endParaRPr lang="ru-RU" sz="6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Валерий Золотухин - Не шуми 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rulex.ru/portret/31-096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214282" y="285728"/>
            <a:ext cx="4109114" cy="4572032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357686" y="142852"/>
            <a:ext cx="4786314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 dirty="0">
                <a:solidFill>
                  <a:schemeClr val="bg1"/>
                </a:solidFill>
              </a:rPr>
              <a:t>Год рождения: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    </a:t>
            </a:r>
            <a:r>
              <a:rPr lang="ru-RU" sz="2000" b="1" dirty="0" smtClean="0">
                <a:solidFill>
                  <a:srgbClr val="FFFF00"/>
                </a:solidFill>
              </a:rPr>
              <a:t>1740 г.</a:t>
            </a:r>
            <a:endParaRPr lang="ru-RU" sz="2000" b="1" dirty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 u="sng" dirty="0">
                <a:solidFill>
                  <a:schemeClr val="bg1"/>
                </a:solidFill>
              </a:rPr>
              <a:t>Имя при рождении: </a:t>
            </a:r>
          </a:p>
          <a:p>
            <a:pPr algn="r">
              <a:spcBef>
                <a:spcPct val="50000"/>
              </a:spcBef>
            </a:pPr>
            <a:r>
              <a:rPr lang="ru-RU" sz="2000" b="1" dirty="0">
                <a:solidFill>
                  <a:srgbClr val="FFFF00"/>
                </a:solidFill>
              </a:rPr>
              <a:t>Емельян Иванович </a:t>
            </a:r>
            <a:r>
              <a:rPr lang="ru-RU" sz="2000" b="1" dirty="0" smtClean="0">
                <a:solidFill>
                  <a:srgbClr val="FFFF00"/>
                </a:solidFill>
              </a:rPr>
              <a:t>Пугачёв.</a:t>
            </a:r>
            <a:endParaRPr lang="ru-RU" sz="2000" b="1" dirty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 u="sng" dirty="0">
                <a:solidFill>
                  <a:schemeClr val="bg1"/>
                </a:solidFill>
              </a:rPr>
              <a:t>Место рождения</a:t>
            </a:r>
            <a:r>
              <a:rPr lang="ru-RU" sz="2000" b="1" u="sng" dirty="0" smtClean="0">
                <a:solidFill>
                  <a:schemeClr val="bg1"/>
                </a:solidFill>
              </a:rPr>
              <a:t>:                 </a:t>
            </a:r>
            <a:r>
              <a:rPr lang="ru-RU" sz="2000" b="1" dirty="0" smtClean="0">
                <a:solidFill>
                  <a:srgbClr val="FFFF00"/>
                </a:solidFill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FFFF00"/>
                </a:solidFill>
              </a:rPr>
              <a:t>                    станица </a:t>
            </a:r>
            <a:r>
              <a:rPr lang="ru-RU" sz="2000" b="1" dirty="0" err="1" smtClean="0">
                <a:solidFill>
                  <a:srgbClr val="FFFF00"/>
                </a:solidFill>
              </a:rPr>
              <a:t>Зимовейская</a:t>
            </a:r>
            <a:r>
              <a:rPr lang="ru-RU" sz="2000" b="1" dirty="0" smtClean="0">
                <a:solidFill>
                  <a:srgbClr val="FFFF00"/>
                </a:solidFill>
              </a:rPr>
              <a:t>.</a:t>
            </a:r>
            <a:endParaRPr lang="ru-RU" sz="2000" b="1" dirty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 u="sng" dirty="0">
                <a:solidFill>
                  <a:schemeClr val="bg1"/>
                </a:solidFill>
              </a:rPr>
              <a:t>Социальное положение: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FFFF00"/>
                </a:solidFill>
              </a:rPr>
              <a:t>                                    донской казак.</a:t>
            </a:r>
            <a:endParaRPr lang="ru-RU" sz="2000" b="1" dirty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 u="sng" dirty="0" smtClean="0">
                <a:solidFill>
                  <a:schemeClr val="bg1"/>
                </a:solidFill>
              </a:rPr>
              <a:t>Род </a:t>
            </a:r>
            <a:r>
              <a:rPr lang="ru-RU" sz="2000" b="1" u="sng" dirty="0">
                <a:solidFill>
                  <a:schemeClr val="bg1"/>
                </a:solidFill>
              </a:rPr>
              <a:t>деятельности</a:t>
            </a:r>
            <a:r>
              <a:rPr lang="ru-RU" sz="2000" b="1" u="sng" dirty="0" smtClean="0">
                <a:solidFill>
                  <a:schemeClr val="bg1"/>
                </a:solidFill>
              </a:rPr>
              <a:t>:</a:t>
            </a:r>
          </a:p>
          <a:p>
            <a:pPr>
              <a:spcBef>
                <a:spcPct val="50000"/>
              </a:spcBef>
            </a:pPr>
            <a:endParaRPr lang="ru-RU" sz="2000" b="1" u="sng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CC0000"/>
                </a:solidFill>
              </a:rPr>
              <a:t> Участник Семилетней войны (1756-1763);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 b="1" dirty="0" smtClean="0">
                <a:solidFill>
                  <a:srgbClr val="CC0000"/>
                </a:solidFill>
              </a:rPr>
              <a:t>Участник </a:t>
            </a:r>
            <a:r>
              <a:rPr lang="ru-RU" sz="2000" b="1" dirty="0">
                <a:solidFill>
                  <a:srgbClr val="CC0000"/>
                </a:solidFill>
              </a:rPr>
              <a:t>русско-турецкой войны (1768-1774);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 b="1" dirty="0">
                <a:solidFill>
                  <a:srgbClr val="CC0000"/>
                </a:solidFill>
              </a:rPr>
              <a:t>Предводитель Крестьянской войны (1773-1775</a:t>
            </a:r>
            <a:r>
              <a:rPr lang="ru-RU" sz="2000" b="1" dirty="0" smtClean="0">
                <a:solidFill>
                  <a:srgbClr val="CC0000"/>
                </a:solidFill>
              </a:rPr>
              <a:t>).</a:t>
            </a:r>
            <a:endParaRPr lang="ru-RU" sz="2000" b="1" dirty="0">
              <a:solidFill>
                <a:srgbClr val="CC0000"/>
              </a:solidFill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285720" y="6216650"/>
            <a:ext cx="400052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</a:rPr>
              <a:t>Подпись неграмотного </a:t>
            </a:r>
            <a:r>
              <a:rPr lang="ru-RU" b="1" dirty="0" smtClean="0">
                <a:solidFill>
                  <a:srgbClr val="0000FF"/>
                </a:solidFill>
              </a:rPr>
              <a:t>Пугачёва.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14338" name="Picture 2" descr="http://www.gumer.info/bibliotek_Buks/History/baland/03_clip_image00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5000636"/>
            <a:ext cx="3571875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V59_2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 l="41803" t="5950" r="12295" b="12234"/>
          <a:stretch>
            <a:fillRect/>
          </a:stretch>
        </p:blipFill>
        <p:spPr>
          <a:xfrm>
            <a:off x="357157" y="2357430"/>
            <a:ext cx="4218739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57158" y="285728"/>
            <a:ext cx="828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chemeClr val="bg1"/>
                </a:solidFill>
              </a:rPr>
              <a:t>Отличался большим личным мужеством, стремлением к воле, не терпел притеснений. 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http://www.chronologia.org/xpon4/im/4n12-0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286256"/>
            <a:ext cx="3262014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PETR3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>
          <a:xfrm flipH="1">
            <a:off x="285720" y="785794"/>
            <a:ext cx="3929090" cy="493159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15" descr="pp_0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flipH="1">
            <a:off x="4714876" y="214290"/>
            <a:ext cx="3799774" cy="4786346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42910" y="592933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Петр </a:t>
            </a:r>
            <a:r>
              <a:rPr lang="en-US" sz="3600" b="1" dirty="0" smtClean="0"/>
              <a:t>III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521495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Е. Пугачёв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285852" y="5500702"/>
            <a:ext cx="6500826" cy="135729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64008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Е. Пугачёв</a:t>
            </a:r>
          </a:p>
          <a:p>
            <a:pPr marL="64008" lvl="0" algn="ctr">
              <a:spcBef>
                <a:spcPts val="300"/>
              </a:spcBef>
              <a:buClr>
                <a:schemeClr val="accent3"/>
              </a:buClr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lang="ru-RU" sz="3200" b="1" dirty="0" smtClean="0">
                <a:solidFill>
                  <a:schemeClr val="tx2"/>
                </a:solidFill>
              </a:rPr>
              <a:t>«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Манифест»</a:t>
            </a:r>
            <a:r>
              <a:rPr lang="ru-RU" sz="3200" b="1" dirty="0" smtClean="0">
                <a:solidFill>
                  <a:schemeClr val="tx2"/>
                </a:solidFill>
              </a:rPr>
              <a:t> </a:t>
            </a:r>
          </a:p>
          <a:p>
            <a:pPr marL="64008" lvl="0" algn="ctr">
              <a:spcBef>
                <a:spcPts val="300"/>
              </a:spcBef>
              <a:buClr>
                <a:schemeClr val="accent3"/>
              </a:buClr>
              <a:defRPr/>
            </a:pPr>
            <a:r>
              <a:rPr lang="ru-RU" sz="3200" b="1" dirty="0" smtClean="0">
                <a:solidFill>
                  <a:schemeClr val="tx2"/>
                </a:solidFill>
              </a:rPr>
              <a:t>17 сентябрь 1773 год</a:t>
            </a:r>
          </a:p>
        </p:txBody>
      </p:sp>
      <p:pic>
        <p:nvPicPr>
          <p:cNvPr id="3" name="Picture 4" descr="Манифест Пугачева донскому казачеству"/>
          <p:cNvPicPr>
            <a:picLocks noChangeAspect="1" noChangeArrowheads="1"/>
          </p:cNvPicPr>
          <p:nvPr/>
        </p:nvPicPr>
        <p:blipFill>
          <a:blip r:embed="rId3" cstate="print">
            <a:lum bright="-6000" contrast="30000"/>
          </a:blip>
          <a:srcRect/>
          <a:stretch>
            <a:fillRect/>
          </a:stretch>
        </p:blipFill>
        <p:spPr bwMode="auto">
          <a:xfrm>
            <a:off x="2214546" y="285728"/>
            <a:ext cx="4467235" cy="500063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4282" y="285728"/>
            <a:ext cx="8739190" cy="2057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января 1775 года Емельян Пугачёв был казнен на Болотной площади в Москве.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http://images.humanities.edu.ru/pubs/2003/05/30/0000020718/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000240"/>
            <a:ext cx="3714776" cy="4550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kand19school.ucoz.ru/image/tvorchestvo/pushkin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3071834" cy="41826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430" y="571480"/>
            <a:ext cx="52149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Пушкин</a:t>
            </a:r>
            <a:r>
              <a:rPr lang="ru-RU" sz="3600" b="1" dirty="0" smtClean="0">
                <a:solidFill>
                  <a:schemeClr val="bg1"/>
                </a:solidFill>
              </a:rPr>
              <a:t> – один из первых исследователей и биографов Емельяна Пугачёва.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948082" y="1643050"/>
            <a:ext cx="5195918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Вот мой Пугач!</a:t>
            </a:r>
          </a:p>
          <a:p>
            <a:pPr>
              <a:spcBef>
                <a:spcPct val="50000"/>
              </a:spcBef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При первом взгляде</a:t>
            </a:r>
          </a:p>
          <a:p>
            <a:pPr>
              <a:spcBef>
                <a:spcPct val="50000"/>
              </a:spcBef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Он виден: плут, казак прямой.</a:t>
            </a:r>
          </a:p>
          <a:p>
            <a:pPr>
              <a:spcBef>
                <a:spcPct val="50000"/>
              </a:spcBef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 передовом твоём отряде</a:t>
            </a:r>
          </a:p>
          <a:p>
            <a:pPr>
              <a:spcBef>
                <a:spcPct val="50000"/>
              </a:spcBef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Урядник был бы он лихой.</a:t>
            </a:r>
          </a:p>
          <a:p>
            <a:pPr algn="r">
              <a:spcBef>
                <a:spcPct val="50000"/>
              </a:spcBef>
            </a:pPr>
            <a:endParaRPr lang="ru-RU" sz="2000" b="1" i="1" dirty="0" smtClean="0">
              <a:solidFill>
                <a:srgbClr val="9933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ru-RU" sz="2000" b="1" i="1" dirty="0" smtClean="0">
                <a:solidFill>
                  <a:srgbClr val="993300"/>
                </a:solidFill>
              </a:rPr>
              <a:t>(</a:t>
            </a:r>
            <a:r>
              <a:rPr lang="ru-RU" sz="2000" b="1" i="1" dirty="0">
                <a:solidFill>
                  <a:srgbClr val="993300"/>
                </a:solidFill>
              </a:rPr>
              <a:t>А. С. Пушкин Денису Давыдову)</a:t>
            </a:r>
          </a:p>
        </p:txBody>
      </p:sp>
      <p:pic>
        <p:nvPicPr>
          <p:cNvPr id="6" name="Picture 4" descr="George Stuart. Исторические личности России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928670"/>
            <a:ext cx="3608762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488" y="4929198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3" action="ppaction://hlinkpres?slideindex=1&amp;slidetitle="/>
          </p:cNvPr>
          <p:cNvSpPr/>
          <p:nvPr/>
        </p:nvSpPr>
        <p:spPr>
          <a:xfrm>
            <a:off x="7215206" y="5786454"/>
            <a:ext cx="928694" cy="50006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250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643042" y="357166"/>
            <a:ext cx="5543550" cy="5384800"/>
          </a:xfrm>
          <a:prstGeom prst="rect">
            <a:avLst/>
          </a:prstGeom>
          <a:ln w="5715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0" y="571501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Вооружённые русские крестьяне. Гравюра второй половины </a:t>
            </a:r>
            <a:r>
              <a:rPr lang="en-US" sz="2400" b="1" dirty="0"/>
              <a:t>XVIII</a:t>
            </a:r>
            <a:r>
              <a:rPr lang="ru-RU" sz="2400" b="1" dirty="0"/>
              <a:t> 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EV59_2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>
          <a:xfrm>
            <a:off x="0" y="785794"/>
            <a:ext cx="8715404" cy="48023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71504" y="6786586"/>
            <a:ext cx="7704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/>
              <a:t>Войско Пугачева</a:t>
            </a:r>
            <a:r>
              <a:rPr lang="ru-RU" sz="2800" dirty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0"/>
            <a:ext cx="123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 </a:t>
            </a:r>
            <a:r>
              <a:rPr lang="ru-RU" dirty="0" err="1" smtClean="0"/>
              <a:t>пугачёв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Picture 4" descr="251-1"/>
          <p:cNvPicPr>
            <a:picLocks noChangeAspect="1" noChangeArrowheads="1"/>
          </p:cNvPicPr>
          <p:nvPr/>
        </p:nvPicPr>
        <p:blipFill>
          <a:blip r:embed="rId3" cstate="print">
            <a:lum bright="12000" contrast="36000"/>
          </a:blip>
          <a:srcRect/>
          <a:stretch>
            <a:fillRect/>
          </a:stretch>
        </p:blipFill>
        <p:spPr>
          <a:xfrm>
            <a:off x="827088" y="260350"/>
            <a:ext cx="7704137" cy="5348288"/>
          </a:xfrm>
          <a:prstGeom prst="rect">
            <a:avLst/>
          </a:prstGeom>
          <a:noFill/>
          <a:ln w="38100">
            <a:solidFill>
              <a:srgbClr val="EEBB60"/>
            </a:solidFill>
          </a:ln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900113" y="5876925"/>
            <a:ext cx="6911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Суд Пугачёва.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ll.blog.tut.by/wp-content/uploads/gll/2008/05/wallpapers-starinnaya-kniga-1680x1050.jpg"/>
          <p:cNvPicPr>
            <a:picLocks noChangeAspect="1" noChangeArrowheads="1"/>
          </p:cNvPicPr>
          <p:nvPr/>
        </p:nvPicPr>
        <p:blipFill>
          <a:blip r:embed="rId3" cstate="print"/>
          <a:srcRect l="2469" t="2273" r="2072" b="4545"/>
          <a:stretch>
            <a:fillRect/>
          </a:stretch>
        </p:blipFill>
        <p:spPr bwMode="auto">
          <a:xfrm>
            <a:off x="0" y="0"/>
            <a:ext cx="88582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14348" y="571480"/>
            <a:ext cx="3643338" cy="55092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/>
          </a:p>
          <a:p>
            <a:endParaRPr lang="ru-RU" sz="4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0" y="428604"/>
            <a:ext cx="3786214" cy="606319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«Богу было угодно наказать Россию через моё окаянство.»</a:t>
            </a:r>
          </a:p>
          <a:p>
            <a:pPr algn="ctr"/>
            <a:endParaRPr lang="ru-RU" sz="3600" b="1" i="1" dirty="0" smtClean="0">
              <a:solidFill>
                <a:schemeClr val="bg1"/>
              </a:solidFill>
            </a:endParaRPr>
          </a:p>
          <a:p>
            <a:pPr algn="ctr"/>
            <a:endParaRPr lang="ru-RU" sz="3600" b="1" i="1" dirty="0" smtClean="0">
              <a:solidFill>
                <a:schemeClr val="bg1"/>
              </a:solidFill>
            </a:endParaRPr>
          </a:p>
          <a:p>
            <a:pPr algn="ctr"/>
            <a:endParaRPr lang="ru-RU" sz="3600" b="1" i="1" dirty="0" smtClean="0">
              <a:solidFill>
                <a:schemeClr val="bg1"/>
              </a:solidFill>
            </a:endParaRPr>
          </a:p>
        </p:txBody>
      </p:sp>
      <p:pic>
        <p:nvPicPr>
          <p:cNvPr id="5" name="Picture 2" descr="H:\Чумаченко\Пугачев\pugach_kaz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428736"/>
            <a:ext cx="3175000" cy="3746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6237157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Хронология событий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4929198"/>
            <a:ext cx="7572428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5. Буран в степи.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000372"/>
            <a:ext cx="7572428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3. На постоялом дворе.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714752"/>
            <a:ext cx="7572428" cy="107721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4. Штурм </a:t>
            </a:r>
            <a:r>
              <a:rPr lang="ru-RU" sz="3200" b="1" dirty="0" err="1" smtClean="0"/>
              <a:t>Белогорской</a:t>
            </a:r>
            <a:r>
              <a:rPr lang="ru-RU" sz="3200" b="1" dirty="0" smtClean="0"/>
              <a:t> крепости и расправа над офицерами гарнизона.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643578"/>
            <a:ext cx="7572428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6. Совет у Пугачева.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142984"/>
            <a:ext cx="7572428" cy="107721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1. Сказка, рассказанная по дороге в крепость.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285992"/>
            <a:ext cx="7572428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2. Освобождение Маши Мироновой.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2269 L -2.5E-6 -0.5150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0185 L -2.5E-6 -0.1393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1134 L -2.5E-6 -0.1419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-2.5E-6 0.4828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0671 L -2.5E-6 -0.25671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2.5E-6 0.4935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Кап.дочь 1+2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00100" y="642918"/>
            <a:ext cx="7143800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преступник</a:t>
                      </a:r>
                      <a:endParaRPr lang="ru-RU" sz="36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благодетель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28860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Самозванец и злодей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214290"/>
            <a:ext cx="1000132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или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Добрый человек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Беглый, раскольник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Народный любимец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Широкий размах натуры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7422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Жестокий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28860" y="5143512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Способный оценить честь и мужество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5984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Бродяга и пьяница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8860" y="5143512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Может быть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благодарным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298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Тщеславный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00298" y="5715016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Способен на милосердие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57422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Грубый, резкий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8860" y="5643578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Защитник обиженных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60" y="5214950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Ужасный человек,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изверг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57422" y="5286388"/>
            <a:ext cx="5214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Умный, решительный человек и военачальник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39685E-6 L -0.31059 -0.71138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-35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39685E-6 L 0.20139 -0.72179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-36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39685E-6 L -0.28698 -0.61702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-30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9685E-6 L 0.2092 -0.61702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30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9685E-6 L 0.2092 -0.51203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256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9685E-6 L -0.29479 -0.52243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-261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17206E-6 L 0.20139 -0.38067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-19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39685E-6 L -0.28698 -0.41767 " pathEditMode="relative" rAng="0" ptsTypes="AA">
                                      <p:cBhvr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-209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17206E-6 L 0.20139 -0.27567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-138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39685E-6 L -0.31042 -0.31267 " pathEditMode="relative" rAng="0" ptsTypes="AA">
                                      <p:cBhvr>
                                        <p:cTn id="1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-156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36633E-6 L 0.16198 -0.21832 " pathEditMode="relative" rAng="0" ptsTypes="AA">
                                      <p:cBhvr>
                                        <p:cTn id="1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109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9685E-6 L -0.28698 -0.21832 " pathEditMode="relative" rAng="0" ptsTypes="AA">
                                      <p:cBhvr>
                                        <p:cTn id="1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-109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39685E-6 L 0.17761 -0.10292 " pathEditMode="relative" rAng="0" ptsTypes="AA">
                                      <p:cBhvr>
                                        <p:cTn id="1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-52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85846E-6 L -0.28697 -0.07632 " pathEditMode="relative" rAng="0" ptsTypes="AA">
                                      <p:cBhvr>
                                        <p:cTn id="1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-38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62535E-7 L 0.22483 0.01665 " pathEditMode="relative" rAng="0" ptsTypes="AA">
                                      <p:cBhvr>
                                        <p:cTn id="1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8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7" grpId="0"/>
      <p:bldP spid="7" grpId="1"/>
      <p:bldP spid="7" grpId="2"/>
      <p:bldP spid="8" grpId="0"/>
      <p:bldP spid="8" grpId="1"/>
      <p:bldP spid="8" grpId="2"/>
      <p:bldP spid="9" grpId="0"/>
      <p:bldP spid="9" grpId="1"/>
      <p:bldP spid="9" grpId="2"/>
      <p:bldP spid="10" grpId="0"/>
      <p:bldP spid="10" grpId="1"/>
      <p:bldP spid="10" grpId="2"/>
      <p:bldP spid="11" grpId="0"/>
      <p:bldP spid="11" grpId="1"/>
      <p:bldP spid="11" grpId="2"/>
      <p:bldP spid="12" grpId="0"/>
      <p:bldP spid="12" grpId="1"/>
      <p:bldP spid="12" grpId="2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  <p:bldP spid="17" grpId="0"/>
      <p:bldP spid="17" grpId="1"/>
      <p:bldP spid="17" grpId="2"/>
      <p:bldP spid="18" grpId="0"/>
      <p:bldP spid="18" grpId="1"/>
      <p:bldP spid="18" grpId="2"/>
      <p:bldP spid="19" grpId="0"/>
      <p:bldP spid="19" grpId="1"/>
      <p:bldP spid="19" grpId="2"/>
      <p:bldP spid="20" grpId="0"/>
      <p:bldP spid="20" grpId="1"/>
      <p:bldP spid="20" grpId="2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апит. дочка-3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5786" y="500042"/>
            <a:ext cx="7643866" cy="573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Чумаченко\Пугачев\64144625_1284744296_img2.jpg"/>
          <p:cNvPicPr>
            <a:picLocks noChangeAspect="1" noChangeArrowheads="1"/>
          </p:cNvPicPr>
          <p:nvPr/>
        </p:nvPicPr>
        <p:blipFill>
          <a:blip r:embed="rId3" cstate="print"/>
          <a:srcRect l="6804" t="7006" r="9274"/>
          <a:stretch>
            <a:fillRect/>
          </a:stretch>
        </p:blipFill>
        <p:spPr bwMode="auto">
          <a:xfrm rot="668589">
            <a:off x="5758804" y="584971"/>
            <a:ext cx="2643206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928662" y="714356"/>
            <a:ext cx="502894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Пугачёв: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071810"/>
            <a:ext cx="527349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Преступник</a:t>
            </a:r>
            <a:endParaRPr lang="ru-RU" sz="6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5429264"/>
            <a:ext cx="55684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Благодетель </a:t>
            </a:r>
            <a:endParaRPr lang="ru-RU" sz="6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4214818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и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72066" y="1000108"/>
            <a:ext cx="3786214" cy="2592388"/>
          </a:xfrm>
        </p:spPr>
        <p:txBody>
          <a:bodyPr>
            <a:noAutofit/>
          </a:bodyPr>
          <a:lstStyle/>
          <a:p>
            <a:pPr algn="ctr" defTabSz="91281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i="1" dirty="0" smtClean="0"/>
              <a:t>«…Лучшие и прочнейшие изменения суть те, которые происходят от улучшения нравов, без всяких насильственных потрясений»</a:t>
            </a:r>
          </a:p>
        </p:txBody>
      </p:sp>
      <p:pic>
        <p:nvPicPr>
          <p:cNvPr id="6148" name="Picture 5" descr="pushk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4755874" cy="5715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ll.blog.tut.by/wp-content/uploads/gll/2008/05/wallpapers-starinnaya-kniga-1680x1050.jpg"/>
          <p:cNvPicPr>
            <a:picLocks noChangeAspect="1" noChangeArrowheads="1"/>
          </p:cNvPicPr>
          <p:nvPr/>
        </p:nvPicPr>
        <p:blipFill>
          <a:blip r:embed="rId3" cstate="print"/>
          <a:srcRect l="2469" t="2273" r="2072" b="4545"/>
          <a:stretch>
            <a:fillRect/>
          </a:stretch>
        </p:blipFill>
        <p:spPr bwMode="auto">
          <a:xfrm>
            <a:off x="0" y="0"/>
            <a:ext cx="88582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14348" y="571480"/>
            <a:ext cx="3643338" cy="55092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  Окаянство</a:t>
            </a: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00562" y="571480"/>
            <a:ext cx="3929090" cy="5693866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- (устар.) Состояние по прилагательному окаянный (проклятый, отверженный церковью): греховные, нечестивые дела, поступки.</a:t>
            </a:r>
          </a:p>
          <a:p>
            <a:endParaRPr lang="ru-RU" sz="4400" b="1" dirty="0" smtClean="0"/>
          </a:p>
        </p:txBody>
      </p:sp>
      <p:pic>
        <p:nvPicPr>
          <p:cNvPr id="5" name="Picture 4" descr="pugachevb"/>
          <p:cNvPicPr>
            <a:picLocks noChangeAspect="1" noChangeArrowheads="1"/>
          </p:cNvPicPr>
          <p:nvPr/>
        </p:nvPicPr>
        <p:blipFill>
          <a:blip r:embed="rId5" cstate="print"/>
          <a:srcRect l="18289" r="28366" b="3551"/>
          <a:stretch>
            <a:fillRect/>
          </a:stretch>
        </p:blipFill>
        <p:spPr bwMode="auto">
          <a:xfrm>
            <a:off x="1000100" y="1500174"/>
            <a:ext cx="3000396" cy="4010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ll.blog.tut.by/wp-content/uploads/gll/2008/05/wallpapers-starinnaya-kniga-1680x1050.jpg"/>
          <p:cNvPicPr>
            <a:picLocks noChangeAspect="1" noChangeArrowheads="1"/>
          </p:cNvPicPr>
          <p:nvPr/>
        </p:nvPicPr>
        <p:blipFill>
          <a:blip r:embed="rId3" cstate="print"/>
          <a:srcRect l="2469" t="2273" r="2072" b="4545"/>
          <a:stretch>
            <a:fillRect/>
          </a:stretch>
        </p:blipFill>
        <p:spPr bwMode="auto">
          <a:xfrm>
            <a:off x="0" y="0"/>
            <a:ext cx="88582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14348" y="571480"/>
            <a:ext cx="3643338" cy="55092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Преступник</a:t>
            </a: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00562" y="571480"/>
            <a:ext cx="3786214" cy="6001643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  -  </a:t>
            </a:r>
            <a:r>
              <a:rPr lang="ru-RU" sz="3200" b="1" i="1" dirty="0" smtClean="0">
                <a:solidFill>
                  <a:schemeClr val="bg1"/>
                </a:solidFill>
              </a:rPr>
              <a:t>Тот, кто совершает преступление, общественно опасное действи</a:t>
            </a:r>
            <a:r>
              <a:rPr lang="ru-RU" sz="3200" b="1" dirty="0" smtClean="0">
                <a:solidFill>
                  <a:schemeClr val="bg1"/>
                </a:solidFill>
              </a:rPr>
              <a:t>е, нарушающее существующий правопорядок  и подлежащее уголовной  ответственности.</a:t>
            </a:r>
          </a:p>
        </p:txBody>
      </p:sp>
      <p:pic>
        <p:nvPicPr>
          <p:cNvPr id="5" name="Picture 4" descr="469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071538" y="1785926"/>
            <a:ext cx="2758811" cy="3436955"/>
          </a:xfrm>
          <a:prstGeom prst="rect">
            <a:avLst/>
          </a:prstGeom>
          <a:noFill/>
          <a:ln w="57150">
            <a:solidFill>
              <a:srgbClr val="EEBB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ll.blog.tut.by/wp-content/uploads/gll/2008/05/wallpapers-starinnaya-kniga-1680x1050.jpg"/>
          <p:cNvPicPr>
            <a:picLocks noChangeAspect="1" noChangeArrowheads="1"/>
          </p:cNvPicPr>
          <p:nvPr/>
        </p:nvPicPr>
        <p:blipFill>
          <a:blip r:embed="rId3" cstate="print"/>
          <a:srcRect l="2469" t="2273" r="2072" b="4545"/>
          <a:stretch>
            <a:fillRect/>
          </a:stretch>
        </p:blipFill>
        <p:spPr bwMode="auto">
          <a:xfrm>
            <a:off x="0" y="0"/>
            <a:ext cx="88582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14348" y="571480"/>
            <a:ext cx="3643338" cy="55092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Благодетель</a:t>
            </a: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429124" y="642918"/>
            <a:ext cx="4071966" cy="55092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bg1"/>
                </a:solidFill>
              </a:rPr>
              <a:t>(устар.)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  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  Тот, кто оказывает 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кому-либо покровительство, помощь, услугу.</a:t>
            </a:r>
          </a:p>
          <a:p>
            <a:pPr>
              <a:buFontTx/>
              <a:buChar char="-"/>
            </a:pPr>
            <a:endParaRPr lang="ru-RU" sz="3200" b="1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ru-RU" sz="3200" b="1" dirty="0" smtClean="0">
              <a:solidFill>
                <a:schemeClr val="bg1"/>
              </a:solidFill>
            </a:endParaRPr>
          </a:p>
          <a:p>
            <a:endParaRPr lang="ru-RU" sz="3200" b="1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ru-RU" sz="3200" b="1" dirty="0" smtClean="0">
              <a:solidFill>
                <a:schemeClr val="bg1"/>
              </a:solidFill>
            </a:endParaRPr>
          </a:p>
        </p:txBody>
      </p:sp>
      <p:pic>
        <p:nvPicPr>
          <p:cNvPr id="5" name="Picture 2" descr="H:\Чумаченко\Пугачев\9_pugach1.jpg"/>
          <p:cNvPicPr>
            <a:picLocks noChangeAspect="1" noChangeArrowheads="1"/>
          </p:cNvPicPr>
          <p:nvPr/>
        </p:nvPicPr>
        <p:blipFill>
          <a:blip r:embed="rId5" cstate="print"/>
          <a:srcRect l="23000" r="24500"/>
          <a:stretch>
            <a:fillRect/>
          </a:stretch>
        </p:blipFill>
        <p:spPr bwMode="auto">
          <a:xfrm>
            <a:off x="1357290" y="1714488"/>
            <a:ext cx="2500330" cy="3495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00034" y="2357430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Несколько слов об исторической основе </a:t>
            </a:r>
            <a:r>
              <a:rPr lang="ru-RU" sz="5400" b="1" noProof="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повести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Пушкина А. С. «Капитанская дочка».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4" descr="EV59_2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>
          <a:xfrm>
            <a:off x="2071670" y="3571876"/>
            <a:ext cx="5286412" cy="2912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28596" y="214290"/>
          <a:ext cx="821537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PETR3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>
          <a:xfrm flipH="1">
            <a:off x="785786" y="1285860"/>
            <a:ext cx="3357586" cy="4373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15" descr="pp_0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flipH="1">
            <a:off x="4857752" y="428604"/>
            <a:ext cx="3916391" cy="4357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42910" y="5786454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Петр </a:t>
            </a:r>
            <a:r>
              <a:rPr lang="en-US" sz="3600" b="1" dirty="0" smtClean="0"/>
              <a:t>III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5072074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Е. Пугачёв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843</TotalTime>
  <Words>554</Words>
  <Application>Microsoft Office PowerPoint</Application>
  <PresentationFormat>Экран (4:3)</PresentationFormat>
  <Paragraphs>174</Paragraphs>
  <Slides>36</Slides>
  <Notes>35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Зинченко</cp:lastModifiedBy>
  <cp:revision>96</cp:revision>
  <dcterms:modified xsi:type="dcterms:W3CDTF">2012-04-28T06:51:18Z</dcterms:modified>
</cp:coreProperties>
</file>